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72"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5" r:id="rId20"/>
    <p:sldId id="276" r:id="rId21"/>
    <p:sldId id="277" r:id="rId22"/>
    <p:sldId id="27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8" name="7 Slayt Numarası Yer Tutucusu"/>
          <p:cNvSpPr>
            <a:spLocks noGrp="1"/>
          </p:cNvSpPr>
          <p:nvPr>
            <p:ph type="sldNum" sz="quarter" idx="11"/>
          </p:nvPr>
        </p:nvSpPr>
        <p:spPr/>
        <p:txBody>
          <a:bodyPr/>
          <a:lstStyle/>
          <a:p>
            <a:fld id="{5EE7A077-F67D-4DFC-90E9-8F08A6180091}" type="slidenum">
              <a:rPr lang="tr-TR" smtClean="0"/>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4A8517D-FBA2-445F-BF1E-A90DE2366608}" type="datetimeFigureOut">
              <a:rPr lang="tr-TR" smtClean="0"/>
              <a:t>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5EE7A077-F67D-4DFC-90E9-8F08A618009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34A8517D-FBA2-445F-BF1E-A90DE2366608}" type="datetimeFigureOut">
              <a:rPr lang="tr-TR" smtClean="0"/>
              <a:t>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E7A077-F67D-4DFC-90E9-8F08A618009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4A8517D-FBA2-445F-BF1E-A90DE2366608}" type="datetimeFigureOut">
              <a:rPr lang="tr-TR" smtClean="0"/>
              <a:t>7.05.2020</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EE7A077-F67D-4DFC-90E9-8F08A6180091}"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06122351_IMG-20181016-WA0007.jpg"/>
          <p:cNvPicPr>
            <a:picLocks noChangeAspect="1"/>
          </p:cNvPicPr>
          <p:nvPr/>
        </p:nvPicPr>
        <p:blipFill>
          <a:blip r:embed="rId2"/>
          <a:stretch>
            <a:fillRect/>
          </a:stretch>
        </p:blipFill>
        <p:spPr>
          <a:xfrm>
            <a:off x="0" y="0"/>
            <a:ext cx="9144000" cy="6858000"/>
          </a:xfrm>
          <a:prstGeom prst="rect">
            <a:avLst/>
          </a:prstGeom>
        </p:spPr>
      </p:pic>
      <p:pic>
        <p:nvPicPr>
          <p:cNvPr id="7" name="6 Resim" descr="AİHL LOGOarkasız.png"/>
          <p:cNvPicPr>
            <a:picLocks noChangeAspect="1"/>
          </p:cNvPicPr>
          <p:nvPr/>
        </p:nvPicPr>
        <p:blipFill>
          <a:blip r:embed="rId3" cstate="print"/>
          <a:stretch>
            <a:fillRect/>
          </a:stretch>
        </p:blipFill>
        <p:spPr>
          <a:xfrm>
            <a:off x="6929454" y="308922"/>
            <a:ext cx="1928826" cy="2191384"/>
          </a:xfrm>
          <a:prstGeom prst="rect">
            <a:avLst/>
          </a:prstGeom>
          <a:scene3d>
            <a:camera prst="orthographicFront"/>
            <a:lightRig rig="threePt" dir="t"/>
          </a:scene3d>
        </p:spPr>
      </p:pic>
      <p:sp>
        <p:nvSpPr>
          <p:cNvPr id="8" name="7 Metin kutusu"/>
          <p:cNvSpPr txBox="1"/>
          <p:nvPr/>
        </p:nvSpPr>
        <p:spPr>
          <a:xfrm>
            <a:off x="3000364" y="3000372"/>
            <a:ext cx="5857916" cy="1785104"/>
          </a:xfrm>
          <a:prstGeom prst="rect">
            <a:avLst/>
          </a:prstGeom>
          <a:noFill/>
        </p:spPr>
        <p:txBody>
          <a:bodyPr wrap="square" rtlCol="0">
            <a:spAutoFit/>
          </a:bodyPr>
          <a:lstStyle/>
          <a:p>
            <a:pPr algn="ctr"/>
            <a:r>
              <a:rPr lang="tr-TR" sz="3200" dirty="0" smtClean="0">
                <a:latin typeface="Bahnschrift SemiLight Condensed" pitchFamily="34" charset="0"/>
              </a:rPr>
              <a:t>T.C.</a:t>
            </a:r>
          </a:p>
          <a:p>
            <a:pPr algn="ctr"/>
            <a:r>
              <a:rPr lang="tr-TR" sz="3200" dirty="0" smtClean="0">
                <a:latin typeface="Bahnschrift SemiLight Condensed" pitchFamily="34" charset="0"/>
              </a:rPr>
              <a:t>SİMAV </a:t>
            </a:r>
            <a:r>
              <a:rPr lang="tr-TR" sz="3200" dirty="0" smtClean="0">
                <a:latin typeface="Bahnschrift SemiLight Condensed" pitchFamily="34" charset="0"/>
              </a:rPr>
              <a:t>KAYMAKAMLIĞI</a:t>
            </a:r>
            <a:endParaRPr lang="tr-TR" sz="3200" dirty="0" smtClean="0">
              <a:latin typeface="Bahnschrift SemiLight Condensed" pitchFamily="34" charset="0"/>
            </a:endParaRPr>
          </a:p>
          <a:p>
            <a:pPr algn="ctr"/>
            <a:r>
              <a:rPr lang="tr-TR" sz="2800" dirty="0" smtClean="0">
                <a:latin typeface="Bahnschrift SemiLight Condensed" pitchFamily="34" charset="0"/>
              </a:rPr>
              <a:t>SİMAV ANADOLU İMAM HATİP LİSESİ MÜDÜRLÜĞÜ</a:t>
            </a:r>
          </a:p>
          <a:p>
            <a:r>
              <a:rPr lang="tr-TR" dirty="0" smtClean="0"/>
              <a:t> </a:t>
            </a:r>
            <a:endParaRPr lang="tr-TR" dirty="0"/>
          </a:p>
        </p:txBody>
      </p:sp>
      <p:sp>
        <p:nvSpPr>
          <p:cNvPr id="9" name="8 Metin kutusu"/>
          <p:cNvSpPr txBox="1"/>
          <p:nvPr/>
        </p:nvSpPr>
        <p:spPr>
          <a:xfrm>
            <a:off x="5429256" y="4857760"/>
            <a:ext cx="771365" cy="523220"/>
          </a:xfrm>
          <a:prstGeom prst="rect">
            <a:avLst/>
          </a:prstGeom>
          <a:noFill/>
        </p:spPr>
        <p:txBody>
          <a:bodyPr wrap="none" rtlCol="0">
            <a:spAutoFit/>
          </a:bodyPr>
          <a:lstStyle/>
          <a:p>
            <a:r>
              <a:rPr lang="tr-TR" sz="2800" dirty="0">
                <a:latin typeface="Bahnschrift SemiLight Condensed" pitchFamily="34" charset="0"/>
              </a:rPr>
              <a:t>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547688" marR="0" lvl="1" indent="-200025" defTabSz="914400" rtl="0" eaLnBrk="1" fontAlgn="base" latinLnBrk="0" hangingPunct="1">
              <a:lnSpc>
                <a:spcPct val="100000"/>
              </a:lnSpc>
              <a:spcBef>
                <a:spcPts val="250"/>
              </a:spcBef>
              <a:spcAft>
                <a:spcPct val="0"/>
              </a:spcAft>
              <a:tabLst/>
              <a:defRPr/>
            </a:pPr>
            <a:r>
              <a:rPr lang="tr-TR" sz="3600" kern="1200" dirty="0" smtClean="0">
                <a:solidFill>
                  <a:schemeClr val="tx1"/>
                </a:solidFill>
                <a:latin typeface="+mj-lt"/>
                <a:ea typeface="+mj-ea"/>
                <a:cs typeface="+mj-cs"/>
              </a:rPr>
              <a:t>	EĞİTİM </a:t>
            </a:r>
            <a:r>
              <a:rPr lang="tr-TR" sz="3600" kern="1200" dirty="0">
                <a:solidFill>
                  <a:schemeClr val="tx1"/>
                </a:solidFill>
                <a:latin typeface="+mj-lt"/>
                <a:ea typeface="+mj-ea"/>
                <a:cs typeface="+mj-cs"/>
              </a:rPr>
              <a:t>ÖĞRETİM VE </a:t>
            </a:r>
            <a:r>
              <a:rPr lang="tr-TR" sz="3600" kern="1200" dirty="0" smtClean="0">
                <a:solidFill>
                  <a:schemeClr val="tx1"/>
                </a:solidFill>
                <a:latin typeface="+mj-lt"/>
                <a:ea typeface="+mj-ea"/>
                <a:cs typeface="+mj-cs"/>
              </a:rPr>
              <a:t>SPORTİF BAŞARILARILARIMIZ</a:t>
            </a:r>
            <a:r>
              <a:rPr lang="tr-TR" sz="3600" kern="1200" dirty="0">
                <a:solidFill>
                  <a:schemeClr val="tx1"/>
                </a:solidFill>
                <a:latin typeface="+mj-lt"/>
                <a:ea typeface="+mj-ea"/>
                <a:cs typeface="+mj-cs"/>
              </a:rPr>
              <a:t/>
            </a:r>
            <a:br>
              <a:rPr lang="tr-TR" sz="3600" kern="1200" dirty="0">
                <a:solidFill>
                  <a:schemeClr val="tx1"/>
                </a:solidFill>
                <a:latin typeface="+mj-lt"/>
                <a:ea typeface="+mj-ea"/>
                <a:cs typeface="+mj-cs"/>
              </a:rPr>
            </a:br>
            <a:endParaRPr lang="tr-TR" sz="3600" kern="1200" dirty="0">
              <a:solidFill>
                <a:schemeClr val="tx1"/>
              </a:solidFill>
              <a:latin typeface="+mj-lt"/>
              <a:ea typeface="+mj-ea"/>
              <a:cs typeface="+mj-cs"/>
            </a:endParaRPr>
          </a:p>
        </p:txBody>
      </p:sp>
      <p:sp>
        <p:nvSpPr>
          <p:cNvPr id="3" name="2 İçerik Yer Tutucusu"/>
          <p:cNvSpPr>
            <a:spLocks noGrp="1"/>
          </p:cNvSpPr>
          <p:nvPr>
            <p:ph idx="1"/>
          </p:nvPr>
        </p:nvSpPr>
        <p:spPr/>
        <p:txBody>
          <a:bodyPr/>
          <a:lstStyle/>
          <a:p>
            <a:pPr marL="420624" lvl="1" indent="-384048" algn="just">
              <a:buSzPct val="80000"/>
              <a:buFont typeface="Wingdings 2"/>
              <a:buChar char=""/>
            </a:pPr>
            <a:r>
              <a:rPr lang="tr-TR" sz="3200" dirty="0" smtClean="0"/>
              <a:t>Okulumuz bu güne kadar çeşitli yıllarda İmam Hatip Liseleri arası Hafızlık, </a:t>
            </a:r>
            <a:r>
              <a:rPr lang="tr-TR" sz="3200" dirty="0" err="1" smtClean="0"/>
              <a:t>Kur’an</a:t>
            </a:r>
            <a:r>
              <a:rPr lang="tr-TR" sz="3200" dirty="0" smtClean="0"/>
              <a:t>-ı Kerim Güzel Okuma, Ezan Okuma yarışmalarında Türkiye dereceleri mevcuttur. Ayrıca bugüne kadar çeşitli sportif yarışmalarda Türkiye ve İl dereceleri mevcuttur.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BİZİMLE HAYALLERİNİZİ GERÇEKLEŞTİREBİLİRSİNİZ</a:t>
            </a:r>
            <a:endParaRPr lang="tr-TR" dirty="0"/>
          </a:p>
        </p:txBody>
      </p:sp>
      <p:pic>
        <p:nvPicPr>
          <p:cNvPr id="20482" name="Picture 2"/>
          <p:cNvPicPr>
            <a:picLocks noChangeAspect="1" noChangeArrowheads="1"/>
          </p:cNvPicPr>
          <p:nvPr/>
        </p:nvPicPr>
        <p:blipFill>
          <a:blip r:embed="rId2"/>
          <a:srcRect/>
          <a:stretch>
            <a:fillRect/>
          </a:stretch>
        </p:blipFill>
        <p:spPr bwMode="auto">
          <a:xfrm>
            <a:off x="428596" y="1785926"/>
            <a:ext cx="8181975" cy="43148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MOTİVASYON ETKİNLİKLERİ</a:t>
            </a:r>
            <a:endParaRPr lang="tr-TR" dirty="0"/>
          </a:p>
        </p:txBody>
      </p:sp>
      <p:sp>
        <p:nvSpPr>
          <p:cNvPr id="3" name="2 İçerik Yer Tutucusu"/>
          <p:cNvSpPr>
            <a:spLocks noGrp="1"/>
          </p:cNvSpPr>
          <p:nvPr>
            <p:ph idx="1"/>
          </p:nvPr>
        </p:nvSpPr>
        <p:spPr/>
        <p:txBody>
          <a:bodyPr>
            <a:normAutofit lnSpcReduction="10000"/>
          </a:bodyPr>
          <a:lstStyle/>
          <a:p>
            <a:pPr>
              <a:buNone/>
            </a:pPr>
            <a:r>
              <a:rPr lang="tr-TR" sz="2800" dirty="0" smtClean="0">
                <a:solidFill>
                  <a:srgbClr val="FFFF00"/>
                </a:solidFill>
              </a:rPr>
              <a:t>	Meslekler </a:t>
            </a:r>
            <a:r>
              <a:rPr lang="tr-TR" sz="2800" dirty="0" smtClean="0">
                <a:solidFill>
                  <a:srgbClr val="FFFF00"/>
                </a:solidFill>
              </a:rPr>
              <a:t>Üniversite Hazırlık Öğrencilerine Bizzat Meslek Sahipleri Tarafından Tanıtılarak Rol Model Oluşturulmaya </a:t>
            </a:r>
            <a:r>
              <a:rPr lang="tr-TR" sz="2800" dirty="0" smtClean="0">
                <a:solidFill>
                  <a:srgbClr val="FFFF00"/>
                </a:solidFill>
              </a:rPr>
              <a:t>Çalışılmıştır.</a:t>
            </a:r>
          </a:p>
          <a:p>
            <a:pPr>
              <a:buNone/>
            </a:pPr>
            <a:r>
              <a:rPr lang="tr-TR" sz="3200" dirty="0" smtClean="0"/>
              <a:t>	ZİYARETÇİLERİMİZ</a:t>
            </a:r>
          </a:p>
          <a:p>
            <a:pPr>
              <a:buNone/>
            </a:pPr>
            <a:r>
              <a:rPr lang="tr-TR" sz="3200" dirty="0" smtClean="0"/>
              <a:t>	</a:t>
            </a:r>
            <a:r>
              <a:rPr lang="tr-TR" sz="3200" dirty="0" smtClean="0"/>
              <a:t>Milli </a:t>
            </a:r>
            <a:r>
              <a:rPr lang="tr-TR" sz="3200" dirty="0" smtClean="0"/>
              <a:t>Eğitim </a:t>
            </a:r>
            <a:r>
              <a:rPr lang="tr-TR" sz="3200" dirty="0" smtClean="0"/>
              <a:t>Müdürü	Müftü </a:t>
            </a:r>
            <a:r>
              <a:rPr lang="tr-TR" sz="3200" dirty="0" smtClean="0"/>
              <a:t/>
            </a:r>
            <a:br>
              <a:rPr lang="tr-TR" sz="3200" dirty="0" smtClean="0"/>
            </a:br>
            <a:r>
              <a:rPr lang="tr-TR" sz="3200" dirty="0" smtClean="0"/>
              <a:t>Savcı				Avukat</a:t>
            </a:r>
            <a:r>
              <a:rPr lang="tr-TR" sz="3200" dirty="0" smtClean="0"/>
              <a:t/>
            </a:r>
            <a:br>
              <a:rPr lang="tr-TR" sz="3200" dirty="0" smtClean="0"/>
            </a:br>
            <a:r>
              <a:rPr lang="tr-TR" sz="3200" dirty="0" smtClean="0"/>
              <a:t>Öğretmen			Diş </a:t>
            </a:r>
            <a:r>
              <a:rPr lang="tr-TR" sz="3200" dirty="0" smtClean="0"/>
              <a:t>Hekimi</a:t>
            </a:r>
            <a:br>
              <a:rPr lang="tr-TR" sz="3200" dirty="0" smtClean="0"/>
            </a:br>
            <a:r>
              <a:rPr lang="tr-TR" sz="3200" dirty="0" smtClean="0"/>
              <a:t>Doktor				Baş </a:t>
            </a:r>
            <a:r>
              <a:rPr lang="tr-TR" sz="3200" dirty="0" smtClean="0"/>
              <a:t>Hekim</a:t>
            </a:r>
            <a:br>
              <a:rPr lang="tr-TR" sz="3200" dirty="0" smtClean="0"/>
            </a:br>
            <a:r>
              <a:rPr lang="tr-TR" sz="3200" dirty="0" smtClean="0"/>
              <a:t>Vaiz				İmam-Hatip</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Ziyaretçimiz  Aynı </a:t>
            </a:r>
            <a:r>
              <a:rPr lang="tr-TR" sz="3200" dirty="0" smtClean="0"/>
              <a:t>Z</a:t>
            </a:r>
            <a:r>
              <a:rPr lang="tr-TR" sz="3200" dirty="0" smtClean="0"/>
              <a:t>amanda Mezunumuz </a:t>
            </a:r>
            <a:r>
              <a:rPr lang="tr-TR" sz="3200" dirty="0" smtClean="0"/>
              <a:t>O</a:t>
            </a:r>
            <a:r>
              <a:rPr lang="tr-TR" sz="3200" dirty="0" smtClean="0"/>
              <a:t>lan </a:t>
            </a:r>
            <a:r>
              <a:rPr lang="tr-TR" sz="3200" dirty="0" smtClean="0"/>
              <a:t>M</a:t>
            </a:r>
            <a:r>
              <a:rPr lang="tr-TR" sz="3200" dirty="0" smtClean="0"/>
              <a:t>illetvekili </a:t>
            </a:r>
            <a:r>
              <a:rPr lang="tr-TR" sz="3200" dirty="0" smtClean="0"/>
              <a:t>H</a:t>
            </a:r>
            <a:r>
              <a:rPr lang="tr-TR" sz="3200" dirty="0" smtClean="0"/>
              <a:t>amza DAĞ</a:t>
            </a:r>
            <a:endParaRPr lang="tr-TR" sz="3200" dirty="0"/>
          </a:p>
        </p:txBody>
      </p:sp>
      <p:pic>
        <p:nvPicPr>
          <p:cNvPr id="4" name="3 İçerik Yer Tutucusu" descr="HAMZA DAĞ.jpg"/>
          <p:cNvPicPr>
            <a:picLocks noGrp="1" noChangeAspect="1"/>
          </p:cNvPicPr>
          <p:nvPr>
            <p:ph idx="1"/>
          </p:nvPr>
        </p:nvPicPr>
        <p:blipFill>
          <a:blip r:embed="rId2"/>
          <a:stretch>
            <a:fillRect/>
          </a:stretch>
        </p:blipFill>
        <p:spPr>
          <a:xfrm>
            <a:off x="457200" y="1761605"/>
            <a:ext cx="7467600" cy="420315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SOSYAL </a:t>
            </a:r>
            <a:r>
              <a:rPr lang="tr-TR" dirty="0" smtClean="0"/>
              <a:t>VE SPORTİF </a:t>
            </a:r>
            <a:r>
              <a:rPr lang="tr-TR" dirty="0" smtClean="0"/>
              <a:t>FAALİYETLERİMİZ</a:t>
            </a:r>
            <a:endParaRPr lang="tr-TR" dirty="0"/>
          </a:p>
        </p:txBody>
      </p:sp>
      <p:sp>
        <p:nvSpPr>
          <p:cNvPr id="3" name="2 İçerik Yer Tutucusu"/>
          <p:cNvSpPr>
            <a:spLocks noGrp="1"/>
          </p:cNvSpPr>
          <p:nvPr>
            <p:ph idx="1"/>
          </p:nvPr>
        </p:nvSpPr>
        <p:spPr/>
        <p:txBody>
          <a:bodyPr/>
          <a:lstStyle/>
          <a:p>
            <a:pPr marL="457200" indent="-457200" fontAlgn="auto">
              <a:lnSpc>
                <a:spcPct val="150000"/>
              </a:lnSpc>
              <a:spcBef>
                <a:spcPts val="0"/>
              </a:spcBef>
              <a:spcAft>
                <a:spcPts val="0"/>
              </a:spcAft>
              <a:buFont typeface="+mj-lt"/>
              <a:buAutoNum type="arabicPeriod"/>
              <a:defRPr/>
            </a:pPr>
            <a:r>
              <a:rPr lang="tr-TR" sz="3200" dirty="0" smtClean="0"/>
              <a:t>MASA TENİSİ</a:t>
            </a:r>
          </a:p>
          <a:p>
            <a:pPr marL="457200" indent="-457200" fontAlgn="auto">
              <a:lnSpc>
                <a:spcPct val="150000"/>
              </a:lnSpc>
              <a:spcBef>
                <a:spcPts val="0"/>
              </a:spcBef>
              <a:spcAft>
                <a:spcPts val="0"/>
              </a:spcAft>
              <a:buFont typeface="+mj-lt"/>
              <a:buAutoNum type="arabicPeriod"/>
              <a:defRPr/>
            </a:pPr>
            <a:r>
              <a:rPr lang="tr-TR" sz="3200" dirty="0" smtClean="0"/>
              <a:t>VOLEYBOL</a:t>
            </a:r>
          </a:p>
          <a:p>
            <a:pPr marL="457200" indent="-457200" fontAlgn="auto">
              <a:lnSpc>
                <a:spcPct val="150000"/>
              </a:lnSpc>
              <a:spcBef>
                <a:spcPts val="0"/>
              </a:spcBef>
              <a:spcAft>
                <a:spcPts val="0"/>
              </a:spcAft>
              <a:buFont typeface="+mj-lt"/>
              <a:buAutoNum type="arabicPeriod"/>
              <a:defRPr/>
            </a:pPr>
            <a:r>
              <a:rPr lang="tr-TR" sz="3200" dirty="0" smtClean="0"/>
              <a:t>FUTBOL</a:t>
            </a:r>
          </a:p>
          <a:p>
            <a:pPr marL="457200" indent="-457200" fontAlgn="auto">
              <a:lnSpc>
                <a:spcPct val="150000"/>
              </a:lnSpc>
              <a:spcBef>
                <a:spcPts val="0"/>
              </a:spcBef>
              <a:spcAft>
                <a:spcPts val="0"/>
              </a:spcAft>
              <a:buFont typeface="+mj-lt"/>
              <a:buAutoNum type="arabicPeriod"/>
              <a:defRPr/>
            </a:pPr>
            <a:r>
              <a:rPr lang="tr-TR" sz="3200" dirty="0" smtClean="0"/>
              <a:t>BASKETBOL</a:t>
            </a:r>
          </a:p>
          <a:p>
            <a:pPr marL="457200" indent="-457200" fontAlgn="auto">
              <a:lnSpc>
                <a:spcPct val="150000"/>
              </a:lnSpc>
              <a:spcBef>
                <a:spcPts val="0"/>
              </a:spcBef>
              <a:spcAft>
                <a:spcPts val="0"/>
              </a:spcAft>
              <a:buFont typeface="+mj-lt"/>
              <a:buAutoNum type="arabicPeriod"/>
              <a:defRPr/>
            </a:pPr>
            <a:r>
              <a:rPr lang="tr-TR" sz="3200" dirty="0" smtClean="0"/>
              <a:t>GÜREŞ </a:t>
            </a:r>
            <a:endParaRPr lang="tr-TR" sz="3200" dirty="0" smtClean="0"/>
          </a:p>
          <a:p>
            <a:pPr marL="457200" indent="-457200" fontAlgn="auto">
              <a:lnSpc>
                <a:spcPct val="150000"/>
              </a:lnSpc>
              <a:spcBef>
                <a:spcPts val="0"/>
              </a:spcBef>
              <a:spcAft>
                <a:spcPts val="0"/>
              </a:spcAft>
              <a:buNone/>
              <a:defRPr/>
            </a:pPr>
            <a:r>
              <a:rPr lang="tr-TR" sz="3200" dirty="0" smtClean="0"/>
              <a:t>…</a:t>
            </a:r>
            <a:endParaRPr lang="tr-TR" sz="3200" dirty="0" smtClean="0"/>
          </a:p>
          <a:p>
            <a:pPr>
              <a:buNone/>
            </a:pP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Öğretmenlerle Öğrencilerimiz Halı Saha Karşılaşması</a:t>
            </a:r>
            <a:endParaRPr lang="tr-TR" dirty="0"/>
          </a:p>
        </p:txBody>
      </p:sp>
      <p:pic>
        <p:nvPicPr>
          <p:cNvPr id="4" name="3 İçerik Yer Tutucusu" descr="06120834_IMG-20200304-WA0005.jpg"/>
          <p:cNvPicPr>
            <a:picLocks noGrp="1" noChangeAspect="1"/>
          </p:cNvPicPr>
          <p:nvPr>
            <p:ph idx="1"/>
          </p:nvPr>
        </p:nvPicPr>
        <p:blipFill>
          <a:blip r:embed="rId2"/>
          <a:stretch>
            <a:fillRect/>
          </a:stretch>
        </p:blipFill>
        <p:spPr>
          <a:xfrm>
            <a:off x="457200" y="1762919"/>
            <a:ext cx="7467600" cy="42005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Voleybolda İlçede Birinciyiz </a:t>
            </a:r>
            <a:endParaRPr lang="tr-TR" dirty="0"/>
          </a:p>
        </p:txBody>
      </p:sp>
      <p:pic>
        <p:nvPicPr>
          <p:cNvPr id="4" name="3 İçerik Yer Tutucusu" descr="24150406_IMG-20191220-WA0033.jpg"/>
          <p:cNvPicPr>
            <a:picLocks noGrp="1" noChangeAspect="1"/>
          </p:cNvPicPr>
          <p:nvPr>
            <p:ph idx="1"/>
          </p:nvPr>
        </p:nvPicPr>
        <p:blipFill>
          <a:blip r:embed="rId2"/>
          <a:stretch>
            <a:fillRect/>
          </a:stretch>
        </p:blipFill>
        <p:spPr>
          <a:xfrm>
            <a:off x="457200" y="1766565"/>
            <a:ext cx="7467600" cy="419323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t>ÖĞRENCİLERİMİZLE PROJELER KAPSAMINDA ÇALIŞMALAR </a:t>
            </a:r>
            <a:r>
              <a:rPr lang="tr-TR" sz="3600" dirty="0" smtClean="0"/>
              <a:t>YAPIYORUZ</a:t>
            </a:r>
            <a:r>
              <a:rPr lang="tr-TR" b="1" dirty="0" smtClean="0">
                <a:solidFill>
                  <a:srgbClr val="FF0000"/>
                </a:solidFill>
              </a:rPr>
              <a:t/>
            </a:r>
            <a:br>
              <a:rPr lang="tr-TR" b="1" dirty="0" smtClean="0">
                <a:solidFill>
                  <a:srgbClr val="FF0000"/>
                </a:solidFill>
              </a:rPr>
            </a:br>
            <a:endParaRPr lang="tr-TR" dirty="0"/>
          </a:p>
        </p:txBody>
      </p:sp>
      <p:sp>
        <p:nvSpPr>
          <p:cNvPr id="3" name="2 İçerik Yer Tutucusu"/>
          <p:cNvSpPr>
            <a:spLocks noGrp="1"/>
          </p:cNvSpPr>
          <p:nvPr>
            <p:ph idx="1"/>
          </p:nvPr>
        </p:nvSpPr>
        <p:spPr/>
        <p:txBody>
          <a:bodyPr>
            <a:normAutofit fontScale="47500" lnSpcReduction="20000"/>
          </a:bodyPr>
          <a:lstStyle/>
          <a:p>
            <a:pPr>
              <a:buNone/>
            </a:pPr>
            <a:r>
              <a:rPr lang="tr-TR" dirty="0" smtClean="0"/>
              <a:t>	</a:t>
            </a:r>
            <a:r>
              <a:rPr lang="tr-TR" sz="4500" dirty="0" smtClean="0"/>
              <a:t>Güncel konular ışığında faaliyete geçiriyoruz ve öğrencilerimiz ile sürekli projeler kapsamında çalışmalar yapıyoruz.</a:t>
            </a:r>
          </a:p>
          <a:p>
            <a:pPr>
              <a:buNone/>
            </a:pPr>
            <a:r>
              <a:rPr lang="tr-TR" sz="4500" dirty="0" smtClean="0"/>
              <a:t>	- Öğrencilerimizden Kahraman Askerlerimize 1001 Fetih Suresi</a:t>
            </a:r>
          </a:p>
          <a:p>
            <a:pPr>
              <a:buNone/>
            </a:pPr>
            <a:r>
              <a:rPr lang="tr-TR" sz="4500" dirty="0" smtClean="0"/>
              <a:t>	- Kariyer söyleşilerimiz</a:t>
            </a:r>
          </a:p>
          <a:p>
            <a:pPr>
              <a:buNone/>
            </a:pPr>
            <a:r>
              <a:rPr lang="tr-TR" sz="4500" dirty="0" smtClean="0"/>
              <a:t>	- Beyaz Bayrak Projesi</a:t>
            </a:r>
          </a:p>
          <a:p>
            <a:pPr>
              <a:buNone/>
            </a:pPr>
            <a:r>
              <a:rPr lang="tr-TR" sz="4500" dirty="0" smtClean="0"/>
              <a:t>	</a:t>
            </a:r>
            <a:r>
              <a:rPr lang="tr-TR" sz="4500" dirty="0" smtClean="0"/>
              <a:t>- Beslenme Dostu Okul Projesi</a:t>
            </a:r>
          </a:p>
          <a:p>
            <a:pPr>
              <a:buNone/>
            </a:pPr>
            <a:r>
              <a:rPr lang="tr-TR" sz="4500" dirty="0" smtClean="0"/>
              <a:t>	</a:t>
            </a:r>
            <a:r>
              <a:rPr lang="tr-TR" sz="4500" dirty="0" smtClean="0"/>
              <a:t>- Zaman Dursun Kütahya Okusun Projesi</a:t>
            </a:r>
          </a:p>
          <a:p>
            <a:pPr>
              <a:buNone/>
            </a:pPr>
            <a:r>
              <a:rPr lang="tr-TR" sz="4500" dirty="0" smtClean="0"/>
              <a:t>	</a:t>
            </a:r>
            <a:r>
              <a:rPr lang="tr-TR" sz="4500" dirty="0" smtClean="0"/>
              <a:t>- Okullar Hayat Olsun Projesi</a:t>
            </a:r>
          </a:p>
          <a:p>
            <a:pPr>
              <a:buNone/>
            </a:pPr>
            <a:r>
              <a:rPr lang="tr-TR" sz="4500" dirty="0" smtClean="0"/>
              <a:t>	</a:t>
            </a:r>
            <a:r>
              <a:rPr lang="tr-TR" sz="4500" dirty="0" smtClean="0"/>
              <a:t>- Örgün Eğitimle Birlikte Hafızlık Projesi(Simav Müftülüğü ile Birlikte)</a:t>
            </a:r>
          </a:p>
          <a:p>
            <a:pPr>
              <a:buNone/>
            </a:pPr>
            <a:r>
              <a:rPr lang="tr-TR" sz="4500" dirty="0" smtClean="0"/>
              <a:t>	- </a:t>
            </a:r>
            <a:r>
              <a:rPr lang="tr-TR" sz="4500" dirty="0" smtClean="0"/>
              <a:t>Her Sınıfın Bir Yetim Kardeşi Var Projesi </a:t>
            </a:r>
          </a:p>
          <a:p>
            <a:pPr>
              <a:buNone/>
            </a:pPr>
            <a:r>
              <a:rPr lang="tr-TR" sz="4500" dirty="0" smtClean="0"/>
              <a:t>	- </a:t>
            </a:r>
            <a:r>
              <a:rPr lang="tr-TR" sz="4500" dirty="0" err="1" smtClean="0"/>
              <a:t>Tübitak</a:t>
            </a:r>
            <a:r>
              <a:rPr lang="tr-TR" sz="4500" dirty="0" smtClean="0"/>
              <a:t> Ortaöğretim Öğrencileri Araştırma </a:t>
            </a:r>
            <a:r>
              <a:rPr lang="tr-TR" sz="4500" dirty="0" smtClean="0"/>
              <a:t>Projeleri</a:t>
            </a:r>
            <a:endParaRPr lang="tr-TR" sz="45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Yardım Kampanyasına Destek Oluyoruz.</a:t>
            </a:r>
            <a:endParaRPr lang="tr-TR" dirty="0"/>
          </a:p>
        </p:txBody>
      </p:sp>
      <p:pic>
        <p:nvPicPr>
          <p:cNvPr id="4" name="3 İçerik Yer Tutucusu" descr="Haber.png"/>
          <p:cNvPicPr>
            <a:picLocks noGrp="1" noChangeAspect="1"/>
          </p:cNvPicPr>
          <p:nvPr>
            <p:ph idx="1"/>
          </p:nvPr>
        </p:nvPicPr>
        <p:blipFill>
          <a:blip r:embed="rId2"/>
          <a:stretch>
            <a:fillRect/>
          </a:stretch>
        </p:blipFill>
        <p:spPr>
          <a:xfrm>
            <a:off x="935077" y="1600200"/>
            <a:ext cx="6511845"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06121653_IMG-20181016-WA0008.jpg"/>
          <p:cNvPicPr>
            <a:picLocks noGrp="1" noChangeAspect="1"/>
          </p:cNvPicPr>
          <p:nvPr>
            <p:ph idx="1"/>
          </p:nvPr>
        </p:nvPicPr>
        <p:blipFill>
          <a:blip r:embed="rId2"/>
          <a:stretch>
            <a:fillRect/>
          </a:stretch>
        </p:blipFill>
        <p:spPr>
          <a:xfrm>
            <a:off x="457199" y="1285861"/>
            <a:ext cx="8315705" cy="467758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500042"/>
            <a:ext cx="7467600" cy="1143000"/>
          </a:xfrm>
        </p:spPr>
        <p:txBody>
          <a:bodyPr>
            <a:noAutofit/>
          </a:bodyPr>
          <a:lstStyle/>
          <a:p>
            <a:r>
              <a:rPr lang="tr-TR" sz="3200" dirty="0" smtClean="0"/>
              <a:t>İMAM HATİP OKULLARI BAĞLAMINDA OKULUMUZUN AMAÇ </a:t>
            </a:r>
            <a:r>
              <a:rPr lang="tr-TR" sz="3200" dirty="0" smtClean="0"/>
              <a:t>VE GÖREVLERİ</a:t>
            </a:r>
            <a:endParaRPr lang="tr-TR" sz="3200" dirty="0"/>
          </a:p>
        </p:txBody>
      </p:sp>
      <p:sp>
        <p:nvSpPr>
          <p:cNvPr id="3" name="2 İçerik Yer Tutucusu"/>
          <p:cNvSpPr>
            <a:spLocks noGrp="1"/>
          </p:cNvSpPr>
          <p:nvPr>
            <p:ph idx="1"/>
          </p:nvPr>
        </p:nvSpPr>
        <p:spPr/>
        <p:txBody>
          <a:bodyPr anchor="ctr">
            <a:normAutofit fontScale="92500" lnSpcReduction="10000"/>
          </a:bodyPr>
          <a:lstStyle/>
          <a:p>
            <a:pPr marL="432000" algn="just">
              <a:buNone/>
            </a:pPr>
            <a:r>
              <a:rPr lang="tr-TR" sz="3200" dirty="0" smtClean="0"/>
              <a:t>	İmam-Hatip </a:t>
            </a:r>
            <a:r>
              <a:rPr lang="tr-TR" sz="3200" dirty="0" smtClean="0"/>
              <a:t>Liseleri 1739 sayılı Milli </a:t>
            </a:r>
            <a:r>
              <a:rPr lang="tr-TR" sz="3200" dirty="0" smtClean="0"/>
              <a:t>Eğitim Temel </a:t>
            </a:r>
            <a:r>
              <a:rPr lang="tr-TR" sz="3200" dirty="0" smtClean="0"/>
              <a:t>Kanununun 32. maddesi uyarınca İmam-Hatip Liseleri, İmamlık, hatiplik ve Kur´an Kursu öğreticiliği gibi dini hizmetlerin yerine getirilmesi ile görevli elemanları yetiştirmek üzere Milli Eğitim Bakanlığınca açılan orta öğretim sistemi içinde, hem mesleğe, hem yüksek öğretime hazırlayıcı programlar uygulayan öğretim kurumlarıdır.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06122350_IMG-20181016-WA0006.jpg"/>
          <p:cNvPicPr>
            <a:picLocks noGrp="1" noChangeAspect="1"/>
          </p:cNvPicPr>
          <p:nvPr>
            <p:ph idx="1"/>
          </p:nvPr>
        </p:nvPicPr>
        <p:blipFill>
          <a:blip r:embed="rId2"/>
          <a:stretch>
            <a:fillRect/>
          </a:stretch>
        </p:blipFill>
        <p:spPr>
          <a:xfrm>
            <a:off x="457199" y="1285861"/>
            <a:ext cx="8315705" cy="467758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AMİ.jpg"/>
          <p:cNvPicPr>
            <a:picLocks noGrp="1" noChangeAspect="1"/>
          </p:cNvPicPr>
          <p:nvPr>
            <p:ph idx="1"/>
          </p:nvPr>
        </p:nvPicPr>
        <p:blipFill>
          <a:blip r:embed="rId2"/>
          <a:stretch>
            <a:fillRect/>
          </a:stretch>
        </p:blipFill>
        <p:spPr>
          <a:xfrm>
            <a:off x="2245901" y="642938"/>
            <a:ext cx="4609336" cy="54832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sz="6600" dirty="0" smtClean="0"/>
              <a:t>	</a:t>
            </a:r>
            <a:r>
              <a:rPr lang="tr-TR" sz="8800" dirty="0" smtClean="0">
                <a:latin typeface="Monotype Corsiva" pitchFamily="66" charset="0"/>
              </a:rPr>
              <a:t>“</a:t>
            </a:r>
            <a:r>
              <a:rPr lang="tr-TR" sz="8800" dirty="0" err="1" smtClean="0">
                <a:latin typeface="Monotype Corsiva" pitchFamily="66" charset="0"/>
              </a:rPr>
              <a:t>İstikbâliniz</a:t>
            </a:r>
            <a:r>
              <a:rPr lang="tr-TR" sz="8800" dirty="0" smtClean="0">
                <a:latin typeface="Monotype Corsiva" pitchFamily="66" charset="0"/>
              </a:rPr>
              <a:t> Emanetimizdir.”</a:t>
            </a:r>
            <a:endParaRPr lang="tr-TR" sz="8800" dirty="0">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714356"/>
            <a:ext cx="7467600" cy="1143000"/>
          </a:xfrm>
        </p:spPr>
        <p:txBody>
          <a:bodyPr>
            <a:noAutofit/>
          </a:bodyPr>
          <a:lstStyle/>
          <a:p>
            <a:r>
              <a:rPr lang="tr-TR" sz="3200" dirty="0" smtClean="0"/>
              <a:t>İMAM HATİP OKULLARININ MİSYONU</a:t>
            </a:r>
            <a:endParaRPr lang="tr-TR" sz="3200" dirty="0"/>
          </a:p>
        </p:txBody>
      </p:sp>
      <p:sp>
        <p:nvSpPr>
          <p:cNvPr id="3" name="2 İçerik Yer Tutucusu"/>
          <p:cNvSpPr>
            <a:spLocks noGrp="1"/>
          </p:cNvSpPr>
          <p:nvPr>
            <p:ph idx="1"/>
          </p:nvPr>
        </p:nvSpPr>
        <p:spPr/>
        <p:txBody>
          <a:bodyPr anchor="ctr">
            <a:normAutofit/>
          </a:bodyPr>
          <a:lstStyle/>
          <a:p>
            <a:pPr marL="432000" algn="just">
              <a:buNone/>
            </a:pPr>
            <a:r>
              <a:rPr lang="tr-TR" sz="3200" dirty="0" smtClean="0"/>
              <a:t>	Atatürk ilkelerine bağlı, laik ve demokratik anlayışını benimseyen, öğrencilerimizin zihninde, insana, düşünceye, özgürlüğe, ahlaka, kültürel mirasa ve saygıya dayanan bir din öğretimi anlayışının yayılmasına katkıda </a:t>
            </a:r>
            <a:r>
              <a:rPr lang="tr-TR" sz="3200" dirty="0" smtClean="0"/>
              <a:t>bulunmaktır.</a:t>
            </a:r>
            <a:endParaRPr lang="tr-TR" sz="3200" dirty="0" smtClean="0"/>
          </a:p>
          <a:p>
            <a:pPr marL="432000" algn="just">
              <a:buNone/>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714356"/>
            <a:ext cx="4257676" cy="796908"/>
          </a:xfrm>
        </p:spPr>
        <p:txBody>
          <a:bodyPr>
            <a:normAutofit fontScale="90000"/>
          </a:bodyPr>
          <a:lstStyle/>
          <a:p>
            <a:r>
              <a:rPr lang="tr-TR" sz="4400" dirty="0" smtClean="0"/>
              <a:t>MİSYONUMUZ</a:t>
            </a:r>
            <a:r>
              <a:rPr lang="tr-TR" dirty="0" smtClean="0">
                <a:solidFill>
                  <a:srgbClr val="FF0000"/>
                </a:solidFill>
              </a:rPr>
              <a:t/>
            </a:r>
            <a:br>
              <a:rPr lang="tr-TR" dirty="0" smtClean="0">
                <a:solidFill>
                  <a:srgbClr val="FF0000"/>
                </a:solidFill>
              </a:rPr>
            </a:br>
            <a:endParaRPr lang="tr-TR" dirty="0"/>
          </a:p>
        </p:txBody>
      </p:sp>
      <p:sp>
        <p:nvSpPr>
          <p:cNvPr id="3" name="2 İçerik Yer Tutucusu"/>
          <p:cNvSpPr>
            <a:spLocks noGrp="1"/>
          </p:cNvSpPr>
          <p:nvPr>
            <p:ph idx="1"/>
          </p:nvPr>
        </p:nvSpPr>
        <p:spPr/>
        <p:txBody>
          <a:bodyPr/>
          <a:lstStyle/>
          <a:p>
            <a:pPr>
              <a:buNone/>
            </a:pPr>
            <a:r>
              <a:rPr lang="tr-TR" dirty="0" smtClean="0"/>
              <a:t>	Okulumuzun </a:t>
            </a:r>
            <a:r>
              <a:rPr lang="tr-TR" dirty="0" smtClean="0"/>
              <a:t>bünyesinde bulunan alanlarında, kaliteli ve başarılı öğrenciler yetiştirerek, Türkiye’de tercih edilen bir Meslek Lisesi olmak. Öğrencimizin zihninde insana düşünceye, özgürlüğe, ahlaka ve kültürel mirasa saygıya dayanan bir din öğretmek anlayışının yayılmasını sağlamaktır.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Fen ve Sosyal Bilimler Programı uygulayan Anadolu İmam Hatip Lisesi ve programın amacı</a:t>
            </a:r>
            <a:endParaRPr lang="tr-TR" sz="3200" dirty="0"/>
          </a:p>
        </p:txBody>
      </p:sp>
      <p:sp>
        <p:nvSpPr>
          <p:cNvPr id="3" name="2 İçerik Yer Tutucusu"/>
          <p:cNvSpPr>
            <a:spLocks noGrp="1"/>
          </p:cNvSpPr>
          <p:nvPr>
            <p:ph idx="1"/>
          </p:nvPr>
        </p:nvSpPr>
        <p:spPr/>
        <p:txBody>
          <a:bodyPr>
            <a:normAutofit fontScale="55000" lnSpcReduction="20000"/>
          </a:bodyPr>
          <a:lstStyle/>
          <a:p>
            <a:pPr>
              <a:buNone/>
            </a:pPr>
            <a:r>
              <a:rPr lang="tr-TR" dirty="0" smtClean="0"/>
              <a:t>	Anadolu </a:t>
            </a:r>
            <a:r>
              <a:rPr lang="tr-TR" dirty="0" smtClean="0"/>
              <a:t>İmam Hatip Liselerindeki dersler spor, sanat ve yabancı dil derslerindeki biraz eksiklikler dışında Anadolu Liseleri ile tamamen aynıdır. İlave olarak öğrenciler imam hatip okullarına özgü </a:t>
            </a:r>
            <a:r>
              <a:rPr lang="tr-TR" dirty="0" err="1" smtClean="0"/>
              <a:t>Kur’an</a:t>
            </a:r>
            <a:r>
              <a:rPr lang="tr-TR" dirty="0" smtClean="0"/>
              <a:t>, Tefsir, Hadis, Fıkıh, Siyer, Kelam, </a:t>
            </a:r>
            <a:r>
              <a:rPr lang="tr-TR" dirty="0" err="1" smtClean="0"/>
              <a:t>Akaid</a:t>
            </a:r>
            <a:r>
              <a:rPr lang="tr-TR" dirty="0" smtClean="0"/>
              <a:t>, Dinler Tarihi gibi dersleri almaktadır. Okulumuzun da dahil olduğu Fen ve sosyal Bilimler programının uygulandığı Anadolu İmam Hatip Liselerinde ise öğrenciler, fen bilimleri veya sosyal bilimler alanında yukarıda belirtilen ders saatlerine ilave olarak altı (6) saat daha fazla ders alabilmektedir. Ayrıca okulların üniversitelerle protokoller yaparak ortak çalışmalar yapması öngörülmektedir. Bu programın amacı Anadolu İmam Hatip Liselerinde öğrenim görüp fen bilimlerine ve sosyal bilimlere ilgi duyan öğrencilerin kabiliyetleri doğrultusunda gelişmelerine destek vermek, rasyonel ve analitik düşünme becerilerini geliştirmek. Bilim ve medeniyet tarihimizde öne çıkan bilim insanlarını ve düşünürleri tanımalarını, onların hayatları, eserleri ve etkileri hakkında bilgi edinmelerini sağlamak. Öğrencilerin fen bilimleri ve sosyal bilimler alanında ilgi ve kabiliyetleri doğrultusunda daha donanımlı, özgüvenleri yüksek, kendi medeniyet değerlerinin farkında olarak yetişmelerine ve onların </a:t>
            </a:r>
            <a:r>
              <a:rPr lang="tr-TR" dirty="0" err="1" smtClean="0"/>
              <a:t>yükkeköğrenime</a:t>
            </a:r>
            <a:r>
              <a:rPr lang="tr-TR" dirty="0" smtClean="0"/>
              <a:t> </a:t>
            </a:r>
            <a:r>
              <a:rPr lang="tr-TR" dirty="0" smtClean="0"/>
              <a:t>hazırlanmalarına katkı sağlamaktır.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Artık Proje Okulu Olduk</a:t>
            </a:r>
            <a:endParaRPr lang="tr-TR" dirty="0"/>
          </a:p>
        </p:txBody>
      </p:sp>
      <p:pic>
        <p:nvPicPr>
          <p:cNvPr id="4" name="3 İçerik Yer Tutucusu" descr="04152025_Gazete_Okul_TanYtYmY.jpg"/>
          <p:cNvPicPr>
            <a:picLocks noGrp="1" noChangeAspect="1"/>
          </p:cNvPicPr>
          <p:nvPr>
            <p:ph idx="1"/>
          </p:nvPr>
        </p:nvPicPr>
        <p:blipFill>
          <a:blip r:embed="rId2"/>
          <a:stretch>
            <a:fillRect/>
          </a:stretch>
        </p:blipFill>
        <p:spPr>
          <a:xfrm>
            <a:off x="457200" y="1759271"/>
            <a:ext cx="8258204" cy="465330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800" b="1" dirty="0" smtClean="0"/>
              <a:t>Okulumuzun Tarihçesi</a:t>
            </a:r>
            <a:r>
              <a:rPr lang="tr-TR" sz="4800" dirty="0" smtClean="0"/>
              <a:t/>
            </a:r>
            <a:br>
              <a:rPr lang="tr-TR" sz="4800" dirty="0" smtClean="0"/>
            </a:br>
            <a:endParaRPr lang="tr-TR" dirty="0"/>
          </a:p>
        </p:txBody>
      </p:sp>
      <p:sp>
        <p:nvSpPr>
          <p:cNvPr id="3" name="2 İçerik Yer Tutucusu"/>
          <p:cNvSpPr>
            <a:spLocks noGrp="1"/>
          </p:cNvSpPr>
          <p:nvPr>
            <p:ph idx="1"/>
          </p:nvPr>
        </p:nvSpPr>
        <p:spPr>
          <a:xfrm>
            <a:off x="457200" y="1071546"/>
            <a:ext cx="8401080" cy="5286412"/>
          </a:xfrm>
        </p:spPr>
        <p:txBody>
          <a:bodyPr>
            <a:normAutofit fontScale="47500" lnSpcReduction="20000"/>
          </a:bodyPr>
          <a:lstStyle/>
          <a:p>
            <a:pPr algn="just"/>
            <a:r>
              <a:rPr lang="tr-TR" sz="4000" dirty="0" smtClean="0"/>
              <a:t>Okulumuz 1975–76 öğretim yılında eğitim ve öğretime başlamış, 1986–87 öğretim yılında 200 öğrencili Devlet Parasız Yatılıya geçmiş, 1995 yılında bünyesinde Anadolu İmam Hatip Lisesi de açılmıştır. 2010- 2011 Öğretim yılından itibaren Anadolu İmam Hatip Lisesi olmuştur. 2017 -2018 Öğretim yılından itibaren okulumuz Fen ve Sosyal Bilimler programı uygulayan okul olmuştur. 2021-2021 öğretim yılından itibaren proje okulu olarak kabul edilmiş olup artık merkezi sınav sistemi ile de öğrenci alacaktır.  </a:t>
            </a:r>
          </a:p>
          <a:p>
            <a:pPr algn="just"/>
            <a:r>
              <a:rPr lang="tr-TR" sz="4000" dirty="0" smtClean="0"/>
              <a:t>2011 </a:t>
            </a:r>
            <a:r>
              <a:rPr lang="tr-TR" sz="4000" dirty="0" smtClean="0"/>
              <a:t>yılında Simav'da meydana gelen deprem sonrası yeni bina yapma ihtiyacı hasıl olmuş ve Cumhurbaşkanımız Sayın Recep Tayyip </a:t>
            </a:r>
            <a:r>
              <a:rPr lang="tr-TR" sz="4000" dirty="0" err="1" smtClean="0"/>
              <a:t>ERDOĞAN'ın</a:t>
            </a:r>
            <a:r>
              <a:rPr lang="tr-TR" sz="4000" dirty="0" smtClean="0"/>
              <a:t> talimatlarıyla </a:t>
            </a:r>
            <a:r>
              <a:rPr lang="tr-TR" sz="4000" dirty="0" err="1" smtClean="0"/>
              <a:t>Beyce'ye</a:t>
            </a:r>
            <a:r>
              <a:rPr lang="tr-TR" sz="4000" dirty="0" smtClean="0"/>
              <a:t> 200 kişilik kız , 200 kişilik erkek öğrenci yurdu, kapalı spor salonunu da içeren yeni bir külliye yapılmış ve okulumuz 2015 temmuz ayında yeni binasına taşınmıştır.  2015-2016 eğitim öğretim yılından itibaren yeni binasında hizmet vermektedir.2017-2018 Eğitim Öğretim yılında okulumuz binasında kız öğrencilerin eğitim görmesi için Simav Kız Anadolu İmam Hatip Lisesi açılmış ve okul binası ikiye bölünerek Kız  Anadolu İmam Hatip Lisesinin kullanımına sunulmuştur.  200 kişilik erkek 200 kişilik kız pansiyonu okulumuzda hizmet vermektedir. 2017 Eylül ayında okulumuz binasında Kız Anadolu İmam Hatip Lisemiz açılmış olup Kız pansiyonumuz Kız Anadolu İmam Hatip Lisesinin hizmetine sunulmuştur. Okulumuz 30 dönüm arazi üzerine kurulmuştur.</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7467600" cy="725470"/>
          </a:xfrm>
        </p:spPr>
        <p:txBody>
          <a:bodyPr>
            <a:normAutofit fontScale="90000"/>
          </a:bodyPr>
          <a:lstStyle/>
          <a:p>
            <a:r>
              <a:rPr lang="tr-TR" sz="4900" b="1" dirty="0" smtClean="0"/>
              <a:t>Okulun Özellikleri</a:t>
            </a:r>
            <a:r>
              <a:rPr lang="tr-TR" sz="4800" dirty="0" smtClean="0"/>
              <a:t/>
            </a:r>
            <a:br>
              <a:rPr lang="tr-TR" sz="4800" dirty="0" smtClean="0"/>
            </a:br>
            <a:endParaRPr lang="tr-TR" dirty="0"/>
          </a:p>
        </p:txBody>
      </p:sp>
      <p:sp>
        <p:nvSpPr>
          <p:cNvPr id="3" name="2 İçerik Yer Tutucusu"/>
          <p:cNvSpPr>
            <a:spLocks noGrp="1"/>
          </p:cNvSpPr>
          <p:nvPr>
            <p:ph idx="1"/>
          </p:nvPr>
        </p:nvSpPr>
        <p:spPr>
          <a:xfrm>
            <a:off x="457200" y="1214422"/>
            <a:ext cx="7829576" cy="4911741"/>
          </a:xfrm>
        </p:spPr>
        <p:txBody>
          <a:bodyPr>
            <a:normAutofit fontScale="47500" lnSpcReduction="20000"/>
          </a:bodyPr>
          <a:lstStyle/>
          <a:p>
            <a:pPr algn="just">
              <a:buNone/>
            </a:pPr>
            <a:r>
              <a:rPr lang="tr-TR" sz="3200" dirty="0" smtClean="0"/>
              <a:t>	</a:t>
            </a:r>
            <a:r>
              <a:rPr lang="tr-TR" sz="4400" dirty="0" smtClean="0"/>
              <a:t>1975/76 </a:t>
            </a:r>
            <a:r>
              <a:rPr lang="tr-TR" sz="4400" dirty="0" smtClean="0"/>
              <a:t>öğretim yılında gündüzlü ve karma eğitim yapan okulumuz, Okulumuz 1986/1987 öğretim yılında D.P.Yatılıya geçmiştir. Halen 150 öğrencimiz D.P.Yatılı okumaktadır. 1995 yılında okulumuz öğrenci yoğunlundan dolayı ek bina inşaatına başlamış olup, 1997 yılında hizmete açılmıştır. Bu bina 1999 yılından itibaren pansiyon binası olarak kullanılmaya başlanmıştır. </a:t>
            </a:r>
          </a:p>
          <a:p>
            <a:pPr algn="just">
              <a:buNone/>
            </a:pPr>
            <a:r>
              <a:rPr lang="tr-TR" sz="4400" dirty="0" smtClean="0"/>
              <a:t>	2015/2016 </a:t>
            </a:r>
            <a:r>
              <a:rPr lang="tr-TR" sz="4400" dirty="0" smtClean="0"/>
              <a:t>Eğitim Öğretim yılında </a:t>
            </a:r>
            <a:r>
              <a:rPr lang="tr-TR" sz="4400" dirty="0" err="1" smtClean="0"/>
              <a:t>Beyce’ye</a:t>
            </a:r>
            <a:r>
              <a:rPr lang="tr-TR" sz="4400" dirty="0" smtClean="0"/>
              <a:t> </a:t>
            </a:r>
            <a:r>
              <a:rPr lang="tr-TR" sz="4400" dirty="0" smtClean="0"/>
              <a:t>yapılan İmam Hatip Lisesi Külliyesine taşınarak eğitim öğretime devam etmektedir. 200 kişilik erkek 200 kişilik kız pansiyonu okulumuzda hizmet vermektedir. İlçemizde tek kapalı spor salonuna sahip olan okuldur, 30 dönüm arazi üzerine kurulmuştur. </a:t>
            </a:r>
            <a:endParaRPr lang="tr-TR" sz="4400" dirty="0" smtClean="0"/>
          </a:p>
          <a:p>
            <a:pPr algn="just">
              <a:buNone/>
            </a:pPr>
            <a:r>
              <a:rPr lang="tr-TR" sz="4400" dirty="0" smtClean="0"/>
              <a:t>	</a:t>
            </a:r>
            <a:r>
              <a:rPr lang="tr-TR" sz="4400" dirty="0" smtClean="0"/>
              <a:t>Yardımsever </a:t>
            </a:r>
            <a:r>
              <a:rPr lang="tr-TR" sz="4400" dirty="0" smtClean="0"/>
              <a:t>insanların ve İmam Hatip Cami Yaptırma ve Yaşatma Derneğinin gayretleriyle okulumuz  bahçesine Uygulama camii yapılmıştır ve hizmete girmek üzeredir. </a:t>
            </a:r>
          </a:p>
          <a:p>
            <a:pPr>
              <a:buNone/>
            </a:pPr>
            <a:endParaRPr lang="tr-TR" sz="4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7467600" cy="654032"/>
          </a:xfrm>
        </p:spPr>
        <p:txBody>
          <a:bodyPr>
            <a:normAutofit fontScale="90000"/>
          </a:bodyPr>
          <a:lstStyle/>
          <a:p>
            <a:r>
              <a:rPr lang="tr-TR" sz="4000" dirty="0" smtClean="0"/>
              <a:t>Üniversite Başarılarımız</a:t>
            </a:r>
            <a:r>
              <a:rPr lang="tr-TR" dirty="0" smtClean="0"/>
              <a:t/>
            </a:r>
            <a:br>
              <a:rPr lang="tr-TR" dirty="0" smtClean="0"/>
            </a:br>
            <a:endParaRPr lang="tr-TR" dirty="0"/>
          </a:p>
        </p:txBody>
      </p:sp>
      <p:graphicFrame>
        <p:nvGraphicFramePr>
          <p:cNvPr id="5" name="4 İçerik Yer Tutucusu"/>
          <p:cNvGraphicFramePr>
            <a:graphicFrameLocks noGrp="1"/>
          </p:cNvGraphicFramePr>
          <p:nvPr>
            <p:ph idx="1"/>
          </p:nvPr>
        </p:nvGraphicFramePr>
        <p:xfrm>
          <a:off x="457200" y="1600200"/>
          <a:ext cx="7467600" cy="2225040"/>
        </p:xfrm>
        <a:graphic>
          <a:graphicData uri="http://schemas.openxmlformats.org/drawingml/2006/table">
            <a:tbl>
              <a:tblPr firstRow="1" bandRow="1">
                <a:tableStyleId>{5C22544A-7EE6-4342-B048-85BDC9FD1C3A}</a:tableStyleId>
              </a:tblPr>
              <a:tblGrid>
                <a:gridCol w="1866900"/>
                <a:gridCol w="1866900"/>
                <a:gridCol w="1866900"/>
                <a:gridCol w="1866900"/>
              </a:tblGrid>
              <a:tr h="370840">
                <a:tc>
                  <a:txBody>
                    <a:bodyPr/>
                    <a:lstStyle/>
                    <a:p>
                      <a:pPr algn="ctr"/>
                      <a:r>
                        <a:rPr lang="tr-TR" dirty="0" smtClean="0"/>
                        <a:t>YILLAR</a:t>
                      </a:r>
                      <a:endParaRPr lang="tr-TR" dirty="0"/>
                    </a:p>
                  </a:txBody>
                  <a:tcPr/>
                </a:tc>
                <a:tc>
                  <a:txBody>
                    <a:bodyPr/>
                    <a:lstStyle/>
                    <a:p>
                      <a:pPr algn="ctr"/>
                      <a:r>
                        <a:rPr lang="tr-TR" dirty="0" smtClean="0"/>
                        <a:t>2 Yıllık</a:t>
                      </a:r>
                      <a:endParaRPr lang="tr-TR" dirty="0"/>
                    </a:p>
                  </a:txBody>
                  <a:tcPr/>
                </a:tc>
                <a:tc>
                  <a:txBody>
                    <a:bodyPr/>
                    <a:lstStyle/>
                    <a:p>
                      <a:pPr algn="ctr"/>
                      <a:r>
                        <a:rPr lang="tr-TR" dirty="0" smtClean="0"/>
                        <a:t>4 Yıllık</a:t>
                      </a:r>
                      <a:endParaRPr lang="tr-TR" dirty="0"/>
                    </a:p>
                  </a:txBody>
                  <a:tcPr/>
                </a:tc>
                <a:tc>
                  <a:txBody>
                    <a:bodyPr/>
                    <a:lstStyle/>
                    <a:p>
                      <a:pPr algn="ctr"/>
                      <a:r>
                        <a:rPr lang="tr-TR" dirty="0" smtClean="0"/>
                        <a:t>AÖF</a:t>
                      </a:r>
                      <a:endParaRPr lang="tr-TR" dirty="0"/>
                    </a:p>
                  </a:txBody>
                  <a:tcPr/>
                </a:tc>
              </a:tr>
              <a:tr h="370840">
                <a:tc>
                  <a:txBody>
                    <a:bodyPr/>
                    <a:lstStyle/>
                    <a:p>
                      <a:pPr algn="ctr">
                        <a:spcAft>
                          <a:spcPts val="0"/>
                        </a:spcAft>
                        <a:tabLst>
                          <a:tab pos="630555" algn="l"/>
                          <a:tab pos="6301105" algn="l"/>
                        </a:tabLst>
                      </a:pPr>
                      <a:r>
                        <a:rPr lang="tr-TR" sz="2400" dirty="0">
                          <a:latin typeface="Times New Roman"/>
                          <a:ea typeface="Times New Roman"/>
                        </a:rPr>
                        <a:t>2015</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24</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22</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10</a:t>
                      </a:r>
                    </a:p>
                  </a:txBody>
                  <a:tcPr marL="44450" marR="44450" marT="0" marB="0"/>
                </a:tc>
              </a:tr>
              <a:tr h="370840">
                <a:tc>
                  <a:txBody>
                    <a:bodyPr/>
                    <a:lstStyle/>
                    <a:p>
                      <a:pPr algn="ctr">
                        <a:spcAft>
                          <a:spcPts val="0"/>
                        </a:spcAft>
                        <a:tabLst>
                          <a:tab pos="630555" algn="l"/>
                          <a:tab pos="6301105" algn="l"/>
                        </a:tabLst>
                      </a:pPr>
                      <a:r>
                        <a:rPr lang="tr-TR" sz="2400">
                          <a:latin typeface="Times New Roman"/>
                          <a:ea typeface="Times New Roman"/>
                        </a:rPr>
                        <a:t>2016</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26</a:t>
                      </a:r>
                    </a:p>
                  </a:txBody>
                  <a:tcPr marL="44450" marR="44450" marT="0" marB="0"/>
                </a:tc>
                <a:tc>
                  <a:txBody>
                    <a:bodyPr/>
                    <a:lstStyle/>
                    <a:p>
                      <a:pPr algn="ctr">
                        <a:spcAft>
                          <a:spcPts val="0"/>
                        </a:spcAft>
                        <a:tabLst>
                          <a:tab pos="630555" algn="l"/>
                          <a:tab pos="6301105" algn="l"/>
                        </a:tabLst>
                      </a:pPr>
                      <a:r>
                        <a:rPr lang="tr-TR" sz="2400">
                          <a:latin typeface="Times New Roman"/>
                          <a:ea typeface="Times New Roman"/>
                        </a:rPr>
                        <a:t>26</a:t>
                      </a:r>
                    </a:p>
                  </a:txBody>
                  <a:tcPr marL="44450" marR="44450" marT="0" marB="0"/>
                </a:tc>
                <a:tc>
                  <a:txBody>
                    <a:bodyPr/>
                    <a:lstStyle/>
                    <a:p>
                      <a:pPr algn="ctr">
                        <a:spcAft>
                          <a:spcPts val="0"/>
                        </a:spcAft>
                        <a:tabLst>
                          <a:tab pos="630555" algn="l"/>
                          <a:tab pos="6301105" algn="l"/>
                        </a:tabLst>
                      </a:pPr>
                      <a:r>
                        <a:rPr lang="tr-TR" sz="2400">
                          <a:latin typeface="Times New Roman"/>
                          <a:ea typeface="Times New Roman"/>
                        </a:rPr>
                        <a:t>22</a:t>
                      </a:r>
                    </a:p>
                  </a:txBody>
                  <a:tcPr marL="44450" marR="44450" marT="0" marB="0"/>
                </a:tc>
              </a:tr>
              <a:tr h="370840">
                <a:tc>
                  <a:txBody>
                    <a:bodyPr/>
                    <a:lstStyle/>
                    <a:p>
                      <a:pPr algn="ctr">
                        <a:spcAft>
                          <a:spcPts val="0"/>
                        </a:spcAft>
                        <a:tabLst>
                          <a:tab pos="630555" algn="l"/>
                          <a:tab pos="6301105" algn="l"/>
                        </a:tabLst>
                      </a:pPr>
                      <a:r>
                        <a:rPr lang="tr-TR" sz="2400">
                          <a:latin typeface="Times New Roman"/>
                          <a:ea typeface="Times New Roman"/>
                        </a:rPr>
                        <a:t>2017</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27</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18</a:t>
                      </a:r>
                    </a:p>
                  </a:txBody>
                  <a:tcPr marL="44450" marR="44450" marT="0" marB="0"/>
                </a:tc>
                <a:tc>
                  <a:txBody>
                    <a:bodyPr/>
                    <a:lstStyle/>
                    <a:p>
                      <a:pPr algn="ctr">
                        <a:spcAft>
                          <a:spcPts val="0"/>
                        </a:spcAft>
                        <a:tabLst>
                          <a:tab pos="630555" algn="l"/>
                          <a:tab pos="6301105" algn="l"/>
                        </a:tabLst>
                      </a:pPr>
                      <a:r>
                        <a:rPr lang="tr-TR" sz="2400">
                          <a:latin typeface="Times New Roman"/>
                          <a:ea typeface="Times New Roman"/>
                        </a:rPr>
                        <a:t>4</a:t>
                      </a:r>
                    </a:p>
                  </a:txBody>
                  <a:tcPr marL="44450" marR="44450" marT="0" marB="0"/>
                </a:tc>
              </a:tr>
              <a:tr h="370840">
                <a:tc>
                  <a:txBody>
                    <a:bodyPr/>
                    <a:lstStyle/>
                    <a:p>
                      <a:pPr algn="ctr">
                        <a:spcAft>
                          <a:spcPts val="0"/>
                        </a:spcAft>
                        <a:tabLst>
                          <a:tab pos="630555" algn="l"/>
                          <a:tab pos="6301105" algn="l"/>
                        </a:tabLst>
                      </a:pPr>
                      <a:r>
                        <a:rPr lang="tr-TR" sz="2400">
                          <a:latin typeface="Times New Roman"/>
                          <a:ea typeface="Times New Roman"/>
                        </a:rPr>
                        <a:t>2018</a:t>
                      </a:r>
                    </a:p>
                  </a:txBody>
                  <a:tcPr marL="44450" marR="44450" marT="0" marB="0"/>
                </a:tc>
                <a:tc>
                  <a:txBody>
                    <a:bodyPr/>
                    <a:lstStyle/>
                    <a:p>
                      <a:pPr algn="ctr">
                        <a:spcAft>
                          <a:spcPts val="0"/>
                        </a:spcAft>
                        <a:tabLst>
                          <a:tab pos="630555" algn="l"/>
                          <a:tab pos="6301105" algn="l"/>
                        </a:tabLst>
                      </a:pPr>
                      <a:r>
                        <a:rPr lang="tr-TR" sz="2400">
                          <a:latin typeface="Times New Roman"/>
                          <a:ea typeface="Times New Roman"/>
                        </a:rPr>
                        <a:t>19</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12</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3</a:t>
                      </a:r>
                    </a:p>
                  </a:txBody>
                  <a:tcPr marL="44450" marR="44450" marT="0" marB="0"/>
                </a:tc>
              </a:tr>
              <a:tr h="370840">
                <a:tc>
                  <a:txBody>
                    <a:bodyPr/>
                    <a:lstStyle/>
                    <a:p>
                      <a:pPr algn="ctr">
                        <a:spcAft>
                          <a:spcPts val="0"/>
                        </a:spcAft>
                        <a:tabLst>
                          <a:tab pos="630555" algn="l"/>
                          <a:tab pos="6301105" algn="l"/>
                        </a:tabLst>
                      </a:pPr>
                      <a:r>
                        <a:rPr lang="tr-TR" sz="2400" dirty="0">
                          <a:latin typeface="Times New Roman"/>
                          <a:ea typeface="Times New Roman"/>
                        </a:rPr>
                        <a:t>2019</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18</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11</a:t>
                      </a:r>
                    </a:p>
                  </a:txBody>
                  <a:tcPr marL="44450" marR="44450" marT="0" marB="0"/>
                </a:tc>
                <a:tc>
                  <a:txBody>
                    <a:bodyPr/>
                    <a:lstStyle/>
                    <a:p>
                      <a:pPr algn="ctr">
                        <a:spcAft>
                          <a:spcPts val="0"/>
                        </a:spcAft>
                        <a:tabLst>
                          <a:tab pos="630555" algn="l"/>
                          <a:tab pos="6301105" algn="l"/>
                        </a:tabLst>
                      </a:pPr>
                      <a:r>
                        <a:rPr lang="tr-TR" sz="2400" dirty="0">
                          <a:latin typeface="Times New Roman"/>
                          <a:ea typeface="Times New Roman"/>
                        </a:rPr>
                        <a:t>2</a:t>
                      </a:r>
                    </a:p>
                  </a:txBody>
                  <a:tcPr marL="44450" marR="44450" marT="0" marB="0"/>
                </a:tc>
              </a:tr>
            </a:tbl>
          </a:graphicData>
        </a:graphic>
      </p:graphicFrame>
      <p:sp>
        <p:nvSpPr>
          <p:cNvPr id="8" name="7 Dikdörtgen"/>
          <p:cNvSpPr/>
          <p:nvPr/>
        </p:nvSpPr>
        <p:spPr>
          <a:xfrm>
            <a:off x="500034" y="4071942"/>
            <a:ext cx="8215370" cy="1754326"/>
          </a:xfrm>
          <a:prstGeom prst="rect">
            <a:avLst/>
          </a:prstGeom>
        </p:spPr>
        <p:txBody>
          <a:bodyPr wrap="square">
            <a:spAutoFit/>
          </a:bodyPr>
          <a:lstStyle/>
          <a:p>
            <a:pPr lvl="0" indent="220663" fontAlgn="base">
              <a:spcBef>
                <a:spcPct val="0"/>
              </a:spcBef>
              <a:spcAft>
                <a:spcPct val="0"/>
              </a:spcAft>
            </a:pPr>
            <a:r>
              <a:rPr lang="tr-TR" i="1" dirty="0" smtClean="0">
                <a:solidFill>
                  <a:prstClr val="white"/>
                </a:solidFill>
                <a:latin typeface="Arial Black" pitchFamily="34" charset="0"/>
                <a:ea typeface="Times New Roman" pitchFamily="18" charset="0"/>
                <a:cs typeface="Arial" pitchFamily="34" charset="0"/>
              </a:rPr>
              <a:t>1999 </a:t>
            </a:r>
            <a:r>
              <a:rPr lang="tr-TR" i="1" dirty="0">
                <a:solidFill>
                  <a:prstClr val="white"/>
                </a:solidFill>
                <a:latin typeface="Arial Black" pitchFamily="34" charset="0"/>
                <a:ea typeface="Times New Roman" pitchFamily="18" charset="0"/>
                <a:cs typeface="Arial" pitchFamily="34" charset="0"/>
              </a:rPr>
              <a:t>yılında Fatih SARITAŞ İHL arasında Türkiye birincisi oldu.</a:t>
            </a:r>
            <a:endParaRPr lang="tr-TR" sz="1050" dirty="0">
              <a:solidFill>
                <a:prstClr val="white"/>
              </a:solidFill>
              <a:latin typeface="Arial" pitchFamily="34" charset="0"/>
              <a:cs typeface="Arial" pitchFamily="34" charset="0"/>
            </a:endParaRPr>
          </a:p>
          <a:p>
            <a:pPr lvl="0" indent="220663" eaLnBrk="0" fontAlgn="base" hangingPunct="0">
              <a:spcBef>
                <a:spcPct val="0"/>
              </a:spcBef>
              <a:spcAft>
                <a:spcPct val="0"/>
              </a:spcAft>
            </a:pPr>
            <a:r>
              <a:rPr lang="tr-TR" i="1" dirty="0">
                <a:solidFill>
                  <a:prstClr val="white"/>
                </a:solidFill>
                <a:latin typeface="Arial Black" pitchFamily="34" charset="0"/>
                <a:ea typeface="Times New Roman" pitchFamily="18" charset="0"/>
                <a:cs typeface="Arial" pitchFamily="34" charset="0"/>
              </a:rPr>
              <a:t>    2002 yılında Sevgi SARITAŞ İHL arasında Türkiye birincisi oldu.</a:t>
            </a:r>
            <a:endParaRPr lang="tr-TR" sz="1050" dirty="0">
              <a:solidFill>
                <a:prstClr val="white"/>
              </a:solidFill>
              <a:latin typeface="Arial" pitchFamily="34" charset="0"/>
              <a:cs typeface="Arial" pitchFamily="34" charset="0"/>
            </a:endParaRPr>
          </a:p>
          <a:p>
            <a:pPr lvl="0" indent="220663" eaLnBrk="0" fontAlgn="base" hangingPunct="0">
              <a:spcBef>
                <a:spcPct val="0"/>
              </a:spcBef>
              <a:spcAft>
                <a:spcPct val="0"/>
              </a:spcAft>
            </a:pPr>
            <a:r>
              <a:rPr lang="tr-TR" i="1" dirty="0">
                <a:solidFill>
                  <a:prstClr val="white"/>
                </a:solidFill>
                <a:latin typeface="Arial Black" pitchFamily="34" charset="0"/>
                <a:ea typeface="Times New Roman" pitchFamily="18" charset="0"/>
                <a:cs typeface="Arial" pitchFamily="34" charset="0"/>
              </a:rPr>
              <a:t>2018 </a:t>
            </a:r>
            <a:r>
              <a:rPr lang="tr-TR" i="1" dirty="0" err="1">
                <a:solidFill>
                  <a:prstClr val="white"/>
                </a:solidFill>
                <a:latin typeface="Arial Black" pitchFamily="34" charset="0"/>
                <a:ea typeface="Times New Roman" pitchFamily="18" charset="0"/>
                <a:cs typeface="Arial" pitchFamily="34" charset="0"/>
              </a:rPr>
              <a:t>YKS’de</a:t>
            </a:r>
            <a:r>
              <a:rPr lang="tr-TR" i="1" dirty="0">
                <a:solidFill>
                  <a:prstClr val="white"/>
                </a:solidFill>
                <a:latin typeface="Arial Black" pitchFamily="34" charset="0"/>
                <a:ea typeface="Times New Roman" pitchFamily="18" charset="0"/>
                <a:cs typeface="Arial" pitchFamily="34" charset="0"/>
              </a:rPr>
              <a:t> Muhammed Emre DEMİREL isimli öğrencimiz sözel puan türünde Türkiye 762.’si olmuştur. </a:t>
            </a:r>
            <a:endParaRPr lang="tr-TR" sz="2800" dirty="0">
              <a:solidFill>
                <a:prstClr val="white"/>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130</TotalTime>
  <Words>264</Words>
  <Application>Microsoft Office PowerPoint</Application>
  <PresentationFormat>Ekran Gösterisi (4:3)</PresentationFormat>
  <Paragraphs>79</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Teknik</vt:lpstr>
      <vt:lpstr>Slayt 1</vt:lpstr>
      <vt:lpstr>İMAM HATİP OKULLARI BAĞLAMINDA OKULUMUZUN AMAÇ VE GÖREVLERİ</vt:lpstr>
      <vt:lpstr>İMAM HATİP OKULLARININ MİSYONU</vt:lpstr>
      <vt:lpstr>MİSYONUMUZ </vt:lpstr>
      <vt:lpstr>Fen ve Sosyal Bilimler Programı uygulayan Anadolu İmam Hatip Lisesi ve programın amacı</vt:lpstr>
      <vt:lpstr>Artık Proje Okulu Olduk</vt:lpstr>
      <vt:lpstr>Okulumuzun Tarihçesi </vt:lpstr>
      <vt:lpstr>Okulun Özellikleri </vt:lpstr>
      <vt:lpstr>Üniversite Başarılarımız </vt:lpstr>
      <vt:lpstr> EĞİTİM ÖĞRETİM VE SPORTİF BAŞARILARILARIMIZ </vt:lpstr>
      <vt:lpstr>BİZİMLE HAYALLERİNİZİ GERÇEKLEŞTİREBİLİRSİNİZ</vt:lpstr>
      <vt:lpstr>MOTİVASYON ETKİNLİKLERİ</vt:lpstr>
      <vt:lpstr>Ziyaretçimiz  Aynı Zamanda Mezunumuz Olan Milletvekili Hamza DAĞ</vt:lpstr>
      <vt:lpstr>SOSYAL VE SPORTİF FAALİYETLERİMİZ</vt:lpstr>
      <vt:lpstr>Öğretmenlerle Öğrencilerimiz Halı Saha Karşılaşması</vt:lpstr>
      <vt:lpstr>Voleybolda İlçede Birinciyiz </vt:lpstr>
      <vt:lpstr>ÖĞRENCİLERİMİZLE PROJELER KAPSAMINDA ÇALIŞMALAR YAPIYORUZ </vt:lpstr>
      <vt:lpstr>Yardım Kampanyasına Destek Oluyoruz.</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skaihl</dc:creator>
  <cp:lastModifiedBy>skaihl</cp:lastModifiedBy>
  <cp:revision>17</cp:revision>
  <dcterms:created xsi:type="dcterms:W3CDTF">2020-05-07T08:06:21Z</dcterms:created>
  <dcterms:modified xsi:type="dcterms:W3CDTF">2020-05-07T10:16:39Z</dcterms:modified>
</cp:coreProperties>
</file>