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sldIdLst>
    <p:sldId id="257" r:id="rId2"/>
    <p:sldId id="283" r:id="rId3"/>
    <p:sldId id="256" r:id="rId4"/>
    <p:sldId id="259" r:id="rId5"/>
    <p:sldId id="260" r:id="rId6"/>
    <p:sldId id="261" r:id="rId7"/>
    <p:sldId id="262" r:id="rId8"/>
    <p:sldId id="263" r:id="rId9"/>
    <p:sldId id="270" r:id="rId10"/>
    <p:sldId id="266" r:id="rId11"/>
    <p:sldId id="268" r:id="rId12"/>
    <p:sldId id="269" r:id="rId13"/>
    <p:sldId id="271" r:id="rId14"/>
    <p:sldId id="272" r:id="rId15"/>
    <p:sldId id="273" r:id="rId16"/>
    <p:sldId id="274" r:id="rId17"/>
    <p:sldId id="275" r:id="rId18"/>
    <p:sldId id="277" r:id="rId19"/>
    <p:sldId id="276" r:id="rId20"/>
    <p:sldId id="278" r:id="rId21"/>
    <p:sldId id="279" r:id="rId22"/>
    <p:sldId id="280" r:id="rId23"/>
    <p:sldId id="281" r:id="rId24"/>
    <p:sldId id="282"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7BCC03-A192-4720-BFF7-42CD8CDFBABA}" type="datetimeFigureOut">
              <a:rPr lang="tr-TR" smtClean="0"/>
              <a:pPr/>
              <a:t>13.09.2022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98BB5F-1478-48CA-B83B-3F7A3F2E742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C98BB5F-1478-48CA-B83B-3F7A3F2E7420}" type="slidenum">
              <a:rPr lang="tr-TR" smtClean="0"/>
              <a:pPr/>
              <a:t>22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954625034"/>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54243BA8-1708-497B-B7DC-7682977AA8FC}" type="datetimeFigureOut">
              <a:rPr lang="tr-TR" smtClean="0"/>
              <a:pPr/>
              <a:t>13.09.2022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3E139E7-EEFC-4660-B148-A645117DABE7}"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4243BA8-1708-497B-B7DC-7682977AA8FC}" type="datetimeFigureOut">
              <a:rPr lang="tr-TR" smtClean="0"/>
              <a:pPr/>
              <a:t>13.09.2022</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3E139E7-EEFC-4660-B148-A645117DABE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ransition spd="med">
    <p:fade thruBlk="1"/>
  </p:transition>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2.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w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jpeg"/><Relationship Id="rId1" Type="http://schemas.openxmlformats.org/officeDocument/2006/relationships/slideLayout" Target="../slideLayouts/slideLayout12.xml"/><Relationship Id="rId4" Type="http://schemas.openxmlformats.org/officeDocument/2006/relationships/image" Target="../media/image2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w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2.gif"/></Relationships>
</file>

<file path=ppt/slides/_rels/slide23.x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slideLayout" Target="../slideLayouts/slideLayout12.xml"/><Relationship Id="rId4" Type="http://schemas.openxmlformats.org/officeDocument/2006/relationships/image" Target="../media/image26.wmf"/></Relationships>
</file>

<file path=ppt/slides/_rels/slide24.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slideLayout" Target="../slideLayouts/slideLayout12.xml"/><Relationship Id="rId4" Type="http://schemas.openxmlformats.org/officeDocument/2006/relationships/image" Target="../media/image3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wmf"/><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628800"/>
            <a:ext cx="7992888" cy="2304256"/>
          </a:xfrm>
        </p:spPr>
        <p:txBody>
          <a:bodyPr>
            <a:normAutofit/>
          </a:bodyPr>
          <a:lstStyle/>
          <a:p>
            <a:pPr algn="ctr"/>
            <a:r>
              <a:rPr lang="tr-TR" sz="4800" b="0" dirty="0" smtClean="0">
                <a:solidFill>
                  <a:schemeClr val="tx1"/>
                </a:solidFill>
                <a:effectLst>
                  <a:outerShdw blurRad="38100" dist="38100" dir="2700000" algn="tl">
                    <a:srgbClr val="C0C0C0"/>
                  </a:outerShdw>
                </a:effectLst>
                <a:latin typeface="Comic Sans MS" pitchFamily="66" charset="0"/>
              </a:rPr>
              <a:t>Okul Başarısını Arttırma Öğretmen Sunumu (Lise)</a:t>
            </a:r>
            <a:endParaRPr lang="tr-TR" sz="4800" b="0" dirty="0">
              <a:solidFill>
                <a:schemeClr val="tx1"/>
              </a:solidFill>
            </a:endParaRPr>
          </a:p>
        </p:txBody>
      </p:sp>
      <p:pic>
        <p:nvPicPr>
          <p:cNvPr id="4" name="Picture 2" descr="MEB Logo ve Amblem (Milli Eğitim Bakanlığı) meb.gov.tr image ..."/>
          <p:cNvPicPr>
            <a:picLocks noGrp="1" noChangeAspect="1" noChangeArrowheads="1"/>
          </p:cNvPicPr>
          <p:nvPr>
            <p:ph idx="1"/>
          </p:nvPr>
        </p:nvPicPr>
        <p:blipFill>
          <a:blip r:embed="rId2" cstate="print"/>
          <a:srcRect/>
          <a:stretch>
            <a:fillRect/>
          </a:stretch>
        </p:blipFill>
        <p:spPr bwMode="auto">
          <a:xfrm>
            <a:off x="3995936" y="980728"/>
            <a:ext cx="1584176" cy="1368152"/>
          </a:xfrm>
          <a:prstGeom prst="rect">
            <a:avLst/>
          </a:prstGeom>
          <a:noFill/>
          <a:ln w="9525">
            <a:noFill/>
            <a:miter lim="800000"/>
            <a:headEnd/>
            <a:tailEnd/>
          </a:ln>
        </p:spPr>
      </p:pic>
      <p:pic>
        <p:nvPicPr>
          <p:cNvPr id="5" name="Picture 19" descr="image002"/>
          <p:cNvPicPr>
            <a:picLocks noChangeAspect="1" noChangeArrowheads="1"/>
          </p:cNvPicPr>
          <p:nvPr/>
        </p:nvPicPr>
        <p:blipFill>
          <a:blip r:embed="rId3" cstate="print"/>
          <a:srcRect/>
          <a:stretch>
            <a:fillRect/>
          </a:stretch>
        </p:blipFill>
        <p:spPr bwMode="auto">
          <a:xfrm>
            <a:off x="2843808" y="4149080"/>
            <a:ext cx="3352800" cy="1487240"/>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64637"/>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MOTİVASYONU AZALTAN ETKENLER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Yuvarlatılmış Dikdörtgen 5"/>
          <p:cNvSpPr/>
          <p:nvPr/>
        </p:nvSpPr>
        <p:spPr>
          <a:xfrm>
            <a:off x="611560" y="3068960"/>
            <a:ext cx="3456384" cy="960107"/>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tr-TR" sz="2400" b="1" dirty="0" smtClean="0"/>
              <a:t>Ümitsizliğe Düşmek</a:t>
            </a:r>
            <a:endParaRPr lang="tr-TR" sz="2400" b="1" dirty="0"/>
          </a:p>
        </p:txBody>
      </p:sp>
      <p:sp>
        <p:nvSpPr>
          <p:cNvPr id="7" name="Yuvarlatılmış Dikdörtgen 6"/>
          <p:cNvSpPr/>
          <p:nvPr/>
        </p:nvSpPr>
        <p:spPr>
          <a:xfrm>
            <a:off x="467544" y="4653136"/>
            <a:ext cx="5112568" cy="11521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tr-TR" sz="2800" b="1" dirty="0" smtClean="0"/>
              <a:t>Hedefin Olmaması</a:t>
            </a:r>
            <a:endParaRPr lang="tr-TR" sz="2800" b="1" dirty="0"/>
          </a:p>
        </p:txBody>
      </p:sp>
      <p:sp>
        <p:nvSpPr>
          <p:cNvPr id="8" name="Yuvarlatılmış Dikdörtgen 7"/>
          <p:cNvSpPr/>
          <p:nvPr/>
        </p:nvSpPr>
        <p:spPr>
          <a:xfrm>
            <a:off x="899592" y="1628800"/>
            <a:ext cx="2160240" cy="864096"/>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tr-TR" sz="2800" b="1" dirty="0" smtClean="0"/>
              <a:t>Kararsızlık</a:t>
            </a:r>
            <a:endParaRPr lang="tr-TR" sz="2800" b="1" dirty="0"/>
          </a:p>
        </p:txBody>
      </p:sp>
      <p:sp>
        <p:nvSpPr>
          <p:cNvPr id="9" name="Yuvarlatılmış Dikdörtgen 8"/>
          <p:cNvSpPr/>
          <p:nvPr/>
        </p:nvSpPr>
        <p:spPr>
          <a:xfrm>
            <a:off x="539552" y="3933056"/>
            <a:ext cx="4248472" cy="864096"/>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tr-TR" sz="2800" b="1" dirty="0" smtClean="0"/>
              <a:t>Dersi sevmemek</a:t>
            </a:r>
            <a:endParaRPr lang="tr-TR" sz="2800" b="1" dirty="0"/>
          </a:p>
        </p:txBody>
      </p:sp>
      <p:sp>
        <p:nvSpPr>
          <p:cNvPr id="10" name="Yuvarlatılmış Dikdörtgen 9"/>
          <p:cNvSpPr/>
          <p:nvPr/>
        </p:nvSpPr>
        <p:spPr>
          <a:xfrm>
            <a:off x="755576" y="2348880"/>
            <a:ext cx="2808312" cy="86409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b="1" dirty="0" smtClean="0"/>
              <a:t>Bakış Açısı</a:t>
            </a:r>
            <a:endParaRPr lang="tr-TR" sz="2800" b="1" dirty="0"/>
          </a:p>
        </p:txBody>
      </p:sp>
      <p:sp>
        <p:nvSpPr>
          <p:cNvPr id="11" name="Yuvarlatılmış Dikdörtgen 11"/>
          <p:cNvSpPr/>
          <p:nvPr/>
        </p:nvSpPr>
        <p:spPr>
          <a:xfrm>
            <a:off x="4932040" y="1700808"/>
            <a:ext cx="3816424" cy="108012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b="1" dirty="0" smtClean="0"/>
              <a:t>Öğrenilmiş Çaresizlik</a:t>
            </a:r>
            <a:endParaRPr lang="tr-TR" sz="2800" b="1" dirty="0"/>
          </a:p>
        </p:txBody>
      </p:sp>
      <p:sp>
        <p:nvSpPr>
          <p:cNvPr id="12" name="Yuvarlatılmış Dikdörtgen 12"/>
          <p:cNvSpPr/>
          <p:nvPr/>
        </p:nvSpPr>
        <p:spPr>
          <a:xfrm>
            <a:off x="5220072" y="2852936"/>
            <a:ext cx="3600400" cy="1008112"/>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tr-TR" sz="2800" b="1" dirty="0" smtClean="0"/>
              <a:t>Başarısızlık Korkusu</a:t>
            </a:r>
            <a:endParaRPr lang="tr-TR" sz="2800" b="1" dirty="0"/>
          </a:p>
        </p:txBody>
      </p:sp>
      <p:sp>
        <p:nvSpPr>
          <p:cNvPr id="14" name="Yuvarlatılmış Dikdörtgen 13"/>
          <p:cNvSpPr/>
          <p:nvPr/>
        </p:nvSpPr>
        <p:spPr>
          <a:xfrm>
            <a:off x="5724128" y="3717032"/>
            <a:ext cx="3096344" cy="93786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tr-TR" sz="2800" b="1" dirty="0" smtClean="0"/>
              <a:t>Kıyaslama</a:t>
            </a:r>
            <a:endParaRPr lang="tr-TR" sz="2800" b="1" dirty="0"/>
          </a:p>
        </p:txBody>
      </p:sp>
      <p:sp>
        <p:nvSpPr>
          <p:cNvPr id="15" name="Yuvarlatılmış Dikdörtgen 10"/>
          <p:cNvSpPr/>
          <p:nvPr/>
        </p:nvSpPr>
        <p:spPr>
          <a:xfrm>
            <a:off x="6300192" y="4509120"/>
            <a:ext cx="2297308" cy="864096"/>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tr-TR" sz="2800" b="1" dirty="0" smtClean="0"/>
              <a:t>Plansızlık</a:t>
            </a:r>
            <a:endParaRPr lang="tr-TR" sz="2800" b="1" dirty="0"/>
          </a:p>
        </p:txBody>
      </p:sp>
    </p:spTree>
    <p:extLst>
      <p:ext uri="{BB962C8B-B14F-4D97-AF65-F5344CB8AC3E}">
        <p14:creationId xmlns:p14="http://schemas.microsoft.com/office/powerpoint/2010/main" xmlns="" val="284224294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80">
                                          <p:stCondLst>
                                            <p:cond delay="0"/>
                                          </p:stCondLst>
                                        </p:cTn>
                                        <p:tgtEl>
                                          <p:spTgt spid="7"/>
                                        </p:tgtEl>
                                      </p:cBhvr>
                                    </p:animEffect>
                                    <p:anim calcmode="lin" valueType="num">
                                      <p:cBhvr>
                                        <p:cTn id="1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8" dur="26">
                                          <p:stCondLst>
                                            <p:cond delay="650"/>
                                          </p:stCondLst>
                                        </p:cTn>
                                        <p:tgtEl>
                                          <p:spTgt spid="7"/>
                                        </p:tgtEl>
                                      </p:cBhvr>
                                      <p:to x="100000" y="60000"/>
                                    </p:animScale>
                                    <p:animScale>
                                      <p:cBhvr>
                                        <p:cTn id="19" dur="166" decel="50000">
                                          <p:stCondLst>
                                            <p:cond delay="676"/>
                                          </p:stCondLst>
                                        </p:cTn>
                                        <p:tgtEl>
                                          <p:spTgt spid="7"/>
                                        </p:tgtEl>
                                      </p:cBhvr>
                                      <p:to x="100000" y="100000"/>
                                    </p:animScale>
                                    <p:animScale>
                                      <p:cBhvr>
                                        <p:cTn id="20" dur="26">
                                          <p:stCondLst>
                                            <p:cond delay="1312"/>
                                          </p:stCondLst>
                                        </p:cTn>
                                        <p:tgtEl>
                                          <p:spTgt spid="7"/>
                                        </p:tgtEl>
                                      </p:cBhvr>
                                      <p:to x="100000" y="80000"/>
                                    </p:animScale>
                                    <p:animScale>
                                      <p:cBhvr>
                                        <p:cTn id="21" dur="166" decel="50000">
                                          <p:stCondLst>
                                            <p:cond delay="1338"/>
                                          </p:stCondLst>
                                        </p:cTn>
                                        <p:tgtEl>
                                          <p:spTgt spid="7"/>
                                        </p:tgtEl>
                                      </p:cBhvr>
                                      <p:to x="100000" y="100000"/>
                                    </p:animScale>
                                    <p:animScale>
                                      <p:cBhvr>
                                        <p:cTn id="22" dur="26">
                                          <p:stCondLst>
                                            <p:cond delay="1642"/>
                                          </p:stCondLst>
                                        </p:cTn>
                                        <p:tgtEl>
                                          <p:spTgt spid="7"/>
                                        </p:tgtEl>
                                      </p:cBhvr>
                                      <p:to x="100000" y="90000"/>
                                    </p:animScale>
                                    <p:animScale>
                                      <p:cBhvr>
                                        <p:cTn id="23" dur="166" decel="50000">
                                          <p:stCondLst>
                                            <p:cond delay="1668"/>
                                          </p:stCondLst>
                                        </p:cTn>
                                        <p:tgtEl>
                                          <p:spTgt spid="7"/>
                                        </p:tgtEl>
                                      </p:cBhvr>
                                      <p:to x="100000" y="100000"/>
                                    </p:animScale>
                                    <p:animScale>
                                      <p:cBhvr>
                                        <p:cTn id="24" dur="26">
                                          <p:stCondLst>
                                            <p:cond delay="1808"/>
                                          </p:stCondLst>
                                        </p:cTn>
                                        <p:tgtEl>
                                          <p:spTgt spid="7"/>
                                        </p:tgtEl>
                                      </p:cBhvr>
                                      <p:to x="100000" y="95000"/>
                                    </p:animScale>
                                    <p:animScale>
                                      <p:cBhvr>
                                        <p:cTn id="25" dur="166" decel="50000">
                                          <p:stCondLst>
                                            <p:cond delay="1834"/>
                                          </p:stCondLst>
                                        </p:cTn>
                                        <p:tgtEl>
                                          <p:spTgt spid="7"/>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down)">
                                      <p:cBhvr>
                                        <p:cTn id="30" dur="580">
                                          <p:stCondLst>
                                            <p:cond delay="0"/>
                                          </p:stCondLst>
                                        </p:cTn>
                                        <p:tgtEl>
                                          <p:spTgt spid="9"/>
                                        </p:tgtEl>
                                      </p:cBhvr>
                                    </p:animEffect>
                                    <p:anim calcmode="lin" valueType="num">
                                      <p:cBhvr>
                                        <p:cTn id="31"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6" dur="26">
                                          <p:stCondLst>
                                            <p:cond delay="650"/>
                                          </p:stCondLst>
                                        </p:cTn>
                                        <p:tgtEl>
                                          <p:spTgt spid="9"/>
                                        </p:tgtEl>
                                      </p:cBhvr>
                                      <p:to x="100000" y="60000"/>
                                    </p:animScale>
                                    <p:animScale>
                                      <p:cBhvr>
                                        <p:cTn id="37" dur="166" decel="50000">
                                          <p:stCondLst>
                                            <p:cond delay="676"/>
                                          </p:stCondLst>
                                        </p:cTn>
                                        <p:tgtEl>
                                          <p:spTgt spid="9"/>
                                        </p:tgtEl>
                                      </p:cBhvr>
                                      <p:to x="100000" y="100000"/>
                                    </p:animScale>
                                    <p:animScale>
                                      <p:cBhvr>
                                        <p:cTn id="38" dur="26">
                                          <p:stCondLst>
                                            <p:cond delay="1312"/>
                                          </p:stCondLst>
                                        </p:cTn>
                                        <p:tgtEl>
                                          <p:spTgt spid="9"/>
                                        </p:tgtEl>
                                      </p:cBhvr>
                                      <p:to x="100000" y="80000"/>
                                    </p:animScale>
                                    <p:animScale>
                                      <p:cBhvr>
                                        <p:cTn id="39" dur="166" decel="50000">
                                          <p:stCondLst>
                                            <p:cond delay="1338"/>
                                          </p:stCondLst>
                                        </p:cTn>
                                        <p:tgtEl>
                                          <p:spTgt spid="9"/>
                                        </p:tgtEl>
                                      </p:cBhvr>
                                      <p:to x="100000" y="100000"/>
                                    </p:animScale>
                                    <p:animScale>
                                      <p:cBhvr>
                                        <p:cTn id="40" dur="26">
                                          <p:stCondLst>
                                            <p:cond delay="1642"/>
                                          </p:stCondLst>
                                        </p:cTn>
                                        <p:tgtEl>
                                          <p:spTgt spid="9"/>
                                        </p:tgtEl>
                                      </p:cBhvr>
                                      <p:to x="100000" y="90000"/>
                                    </p:animScale>
                                    <p:animScale>
                                      <p:cBhvr>
                                        <p:cTn id="41" dur="166" decel="50000">
                                          <p:stCondLst>
                                            <p:cond delay="1668"/>
                                          </p:stCondLst>
                                        </p:cTn>
                                        <p:tgtEl>
                                          <p:spTgt spid="9"/>
                                        </p:tgtEl>
                                      </p:cBhvr>
                                      <p:to x="100000" y="100000"/>
                                    </p:animScale>
                                    <p:animScale>
                                      <p:cBhvr>
                                        <p:cTn id="42" dur="26">
                                          <p:stCondLst>
                                            <p:cond delay="1808"/>
                                          </p:stCondLst>
                                        </p:cTn>
                                        <p:tgtEl>
                                          <p:spTgt spid="9"/>
                                        </p:tgtEl>
                                      </p:cBhvr>
                                      <p:to x="100000" y="95000"/>
                                    </p:animScale>
                                    <p:animScale>
                                      <p:cBhvr>
                                        <p:cTn id="43" dur="166" decel="50000">
                                          <p:stCondLst>
                                            <p:cond delay="1834"/>
                                          </p:stCondLst>
                                        </p:cTn>
                                        <p:tgtEl>
                                          <p:spTgt spid="9"/>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wipe(down)">
                                      <p:cBhvr>
                                        <p:cTn id="48" dur="580">
                                          <p:stCondLst>
                                            <p:cond delay="0"/>
                                          </p:stCondLst>
                                        </p:cTn>
                                        <p:tgtEl>
                                          <p:spTgt spid="6"/>
                                        </p:tgtEl>
                                      </p:cBhvr>
                                    </p:animEffect>
                                    <p:anim calcmode="lin" valueType="num">
                                      <p:cBhvr>
                                        <p:cTn id="4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54" dur="26">
                                          <p:stCondLst>
                                            <p:cond delay="650"/>
                                          </p:stCondLst>
                                        </p:cTn>
                                        <p:tgtEl>
                                          <p:spTgt spid="6"/>
                                        </p:tgtEl>
                                      </p:cBhvr>
                                      <p:to x="100000" y="60000"/>
                                    </p:animScale>
                                    <p:animScale>
                                      <p:cBhvr>
                                        <p:cTn id="55" dur="166" decel="50000">
                                          <p:stCondLst>
                                            <p:cond delay="676"/>
                                          </p:stCondLst>
                                        </p:cTn>
                                        <p:tgtEl>
                                          <p:spTgt spid="6"/>
                                        </p:tgtEl>
                                      </p:cBhvr>
                                      <p:to x="100000" y="100000"/>
                                    </p:animScale>
                                    <p:animScale>
                                      <p:cBhvr>
                                        <p:cTn id="56" dur="26">
                                          <p:stCondLst>
                                            <p:cond delay="1312"/>
                                          </p:stCondLst>
                                        </p:cTn>
                                        <p:tgtEl>
                                          <p:spTgt spid="6"/>
                                        </p:tgtEl>
                                      </p:cBhvr>
                                      <p:to x="100000" y="80000"/>
                                    </p:animScale>
                                    <p:animScale>
                                      <p:cBhvr>
                                        <p:cTn id="57" dur="166" decel="50000">
                                          <p:stCondLst>
                                            <p:cond delay="1338"/>
                                          </p:stCondLst>
                                        </p:cTn>
                                        <p:tgtEl>
                                          <p:spTgt spid="6"/>
                                        </p:tgtEl>
                                      </p:cBhvr>
                                      <p:to x="100000" y="100000"/>
                                    </p:animScale>
                                    <p:animScale>
                                      <p:cBhvr>
                                        <p:cTn id="58" dur="26">
                                          <p:stCondLst>
                                            <p:cond delay="1642"/>
                                          </p:stCondLst>
                                        </p:cTn>
                                        <p:tgtEl>
                                          <p:spTgt spid="6"/>
                                        </p:tgtEl>
                                      </p:cBhvr>
                                      <p:to x="100000" y="90000"/>
                                    </p:animScale>
                                    <p:animScale>
                                      <p:cBhvr>
                                        <p:cTn id="59" dur="166" decel="50000">
                                          <p:stCondLst>
                                            <p:cond delay="1668"/>
                                          </p:stCondLst>
                                        </p:cTn>
                                        <p:tgtEl>
                                          <p:spTgt spid="6"/>
                                        </p:tgtEl>
                                      </p:cBhvr>
                                      <p:to x="100000" y="100000"/>
                                    </p:animScale>
                                    <p:animScale>
                                      <p:cBhvr>
                                        <p:cTn id="60" dur="26">
                                          <p:stCondLst>
                                            <p:cond delay="1808"/>
                                          </p:stCondLst>
                                        </p:cTn>
                                        <p:tgtEl>
                                          <p:spTgt spid="6"/>
                                        </p:tgtEl>
                                      </p:cBhvr>
                                      <p:to x="100000" y="95000"/>
                                    </p:animScale>
                                    <p:animScale>
                                      <p:cBhvr>
                                        <p:cTn id="61" dur="166" decel="50000">
                                          <p:stCondLst>
                                            <p:cond delay="1834"/>
                                          </p:stCondLst>
                                        </p:cTn>
                                        <p:tgtEl>
                                          <p:spTgt spid="6"/>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wipe(down)">
                                      <p:cBhvr>
                                        <p:cTn id="66" dur="580">
                                          <p:stCondLst>
                                            <p:cond delay="0"/>
                                          </p:stCondLst>
                                        </p:cTn>
                                        <p:tgtEl>
                                          <p:spTgt spid="10"/>
                                        </p:tgtEl>
                                      </p:cBhvr>
                                    </p:animEffect>
                                    <p:anim calcmode="lin" valueType="num">
                                      <p:cBhvr>
                                        <p:cTn id="67"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2" dur="26">
                                          <p:stCondLst>
                                            <p:cond delay="650"/>
                                          </p:stCondLst>
                                        </p:cTn>
                                        <p:tgtEl>
                                          <p:spTgt spid="10"/>
                                        </p:tgtEl>
                                      </p:cBhvr>
                                      <p:to x="100000" y="60000"/>
                                    </p:animScale>
                                    <p:animScale>
                                      <p:cBhvr>
                                        <p:cTn id="73" dur="166" decel="50000">
                                          <p:stCondLst>
                                            <p:cond delay="676"/>
                                          </p:stCondLst>
                                        </p:cTn>
                                        <p:tgtEl>
                                          <p:spTgt spid="10"/>
                                        </p:tgtEl>
                                      </p:cBhvr>
                                      <p:to x="100000" y="100000"/>
                                    </p:animScale>
                                    <p:animScale>
                                      <p:cBhvr>
                                        <p:cTn id="74" dur="26">
                                          <p:stCondLst>
                                            <p:cond delay="1312"/>
                                          </p:stCondLst>
                                        </p:cTn>
                                        <p:tgtEl>
                                          <p:spTgt spid="10"/>
                                        </p:tgtEl>
                                      </p:cBhvr>
                                      <p:to x="100000" y="80000"/>
                                    </p:animScale>
                                    <p:animScale>
                                      <p:cBhvr>
                                        <p:cTn id="75" dur="166" decel="50000">
                                          <p:stCondLst>
                                            <p:cond delay="1338"/>
                                          </p:stCondLst>
                                        </p:cTn>
                                        <p:tgtEl>
                                          <p:spTgt spid="10"/>
                                        </p:tgtEl>
                                      </p:cBhvr>
                                      <p:to x="100000" y="100000"/>
                                    </p:animScale>
                                    <p:animScale>
                                      <p:cBhvr>
                                        <p:cTn id="76" dur="26">
                                          <p:stCondLst>
                                            <p:cond delay="1642"/>
                                          </p:stCondLst>
                                        </p:cTn>
                                        <p:tgtEl>
                                          <p:spTgt spid="10"/>
                                        </p:tgtEl>
                                      </p:cBhvr>
                                      <p:to x="100000" y="90000"/>
                                    </p:animScale>
                                    <p:animScale>
                                      <p:cBhvr>
                                        <p:cTn id="77" dur="166" decel="50000">
                                          <p:stCondLst>
                                            <p:cond delay="1668"/>
                                          </p:stCondLst>
                                        </p:cTn>
                                        <p:tgtEl>
                                          <p:spTgt spid="10"/>
                                        </p:tgtEl>
                                      </p:cBhvr>
                                      <p:to x="100000" y="100000"/>
                                    </p:animScale>
                                    <p:animScale>
                                      <p:cBhvr>
                                        <p:cTn id="78" dur="26">
                                          <p:stCondLst>
                                            <p:cond delay="1808"/>
                                          </p:stCondLst>
                                        </p:cTn>
                                        <p:tgtEl>
                                          <p:spTgt spid="10"/>
                                        </p:tgtEl>
                                      </p:cBhvr>
                                      <p:to x="100000" y="95000"/>
                                    </p:animScale>
                                    <p:animScale>
                                      <p:cBhvr>
                                        <p:cTn id="79" dur="166" decel="50000">
                                          <p:stCondLst>
                                            <p:cond delay="1834"/>
                                          </p:stCondLst>
                                        </p:cTn>
                                        <p:tgtEl>
                                          <p:spTgt spid="10"/>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8"/>
                                        </p:tgtEl>
                                        <p:attrNameLst>
                                          <p:attrName>style.visibility</p:attrName>
                                        </p:attrNameLst>
                                      </p:cBhvr>
                                      <p:to>
                                        <p:strVal val="visible"/>
                                      </p:to>
                                    </p:set>
                                    <p:animEffect transition="in" filter="wipe(down)">
                                      <p:cBhvr>
                                        <p:cTn id="84" dur="580">
                                          <p:stCondLst>
                                            <p:cond delay="0"/>
                                          </p:stCondLst>
                                        </p:cTn>
                                        <p:tgtEl>
                                          <p:spTgt spid="8"/>
                                        </p:tgtEl>
                                      </p:cBhvr>
                                    </p:animEffect>
                                    <p:anim calcmode="lin" valueType="num">
                                      <p:cBhvr>
                                        <p:cTn id="8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90" dur="26">
                                          <p:stCondLst>
                                            <p:cond delay="650"/>
                                          </p:stCondLst>
                                        </p:cTn>
                                        <p:tgtEl>
                                          <p:spTgt spid="8"/>
                                        </p:tgtEl>
                                      </p:cBhvr>
                                      <p:to x="100000" y="60000"/>
                                    </p:animScale>
                                    <p:animScale>
                                      <p:cBhvr>
                                        <p:cTn id="91" dur="166" decel="50000">
                                          <p:stCondLst>
                                            <p:cond delay="676"/>
                                          </p:stCondLst>
                                        </p:cTn>
                                        <p:tgtEl>
                                          <p:spTgt spid="8"/>
                                        </p:tgtEl>
                                      </p:cBhvr>
                                      <p:to x="100000" y="100000"/>
                                    </p:animScale>
                                    <p:animScale>
                                      <p:cBhvr>
                                        <p:cTn id="92" dur="26">
                                          <p:stCondLst>
                                            <p:cond delay="1312"/>
                                          </p:stCondLst>
                                        </p:cTn>
                                        <p:tgtEl>
                                          <p:spTgt spid="8"/>
                                        </p:tgtEl>
                                      </p:cBhvr>
                                      <p:to x="100000" y="80000"/>
                                    </p:animScale>
                                    <p:animScale>
                                      <p:cBhvr>
                                        <p:cTn id="93" dur="166" decel="50000">
                                          <p:stCondLst>
                                            <p:cond delay="1338"/>
                                          </p:stCondLst>
                                        </p:cTn>
                                        <p:tgtEl>
                                          <p:spTgt spid="8"/>
                                        </p:tgtEl>
                                      </p:cBhvr>
                                      <p:to x="100000" y="100000"/>
                                    </p:animScale>
                                    <p:animScale>
                                      <p:cBhvr>
                                        <p:cTn id="94" dur="26">
                                          <p:stCondLst>
                                            <p:cond delay="1642"/>
                                          </p:stCondLst>
                                        </p:cTn>
                                        <p:tgtEl>
                                          <p:spTgt spid="8"/>
                                        </p:tgtEl>
                                      </p:cBhvr>
                                      <p:to x="100000" y="90000"/>
                                    </p:animScale>
                                    <p:animScale>
                                      <p:cBhvr>
                                        <p:cTn id="95" dur="166" decel="50000">
                                          <p:stCondLst>
                                            <p:cond delay="1668"/>
                                          </p:stCondLst>
                                        </p:cTn>
                                        <p:tgtEl>
                                          <p:spTgt spid="8"/>
                                        </p:tgtEl>
                                      </p:cBhvr>
                                      <p:to x="100000" y="100000"/>
                                    </p:animScale>
                                    <p:animScale>
                                      <p:cBhvr>
                                        <p:cTn id="96" dur="26">
                                          <p:stCondLst>
                                            <p:cond delay="1808"/>
                                          </p:stCondLst>
                                        </p:cTn>
                                        <p:tgtEl>
                                          <p:spTgt spid="8"/>
                                        </p:tgtEl>
                                      </p:cBhvr>
                                      <p:to x="100000" y="95000"/>
                                    </p:animScale>
                                    <p:animScale>
                                      <p:cBhvr>
                                        <p:cTn id="97" dur="166" decel="50000">
                                          <p:stCondLst>
                                            <p:cond delay="1834"/>
                                          </p:stCondLst>
                                        </p:cTn>
                                        <p:tgtEl>
                                          <p:spTgt spid="8"/>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11"/>
                                        </p:tgtEl>
                                        <p:attrNameLst>
                                          <p:attrName>style.visibility</p:attrName>
                                        </p:attrNameLst>
                                      </p:cBhvr>
                                      <p:to>
                                        <p:strVal val="visible"/>
                                      </p:to>
                                    </p:set>
                                    <p:animEffect transition="in" filter="wipe(down)">
                                      <p:cBhvr>
                                        <p:cTn id="102" dur="580">
                                          <p:stCondLst>
                                            <p:cond delay="0"/>
                                          </p:stCondLst>
                                        </p:cTn>
                                        <p:tgtEl>
                                          <p:spTgt spid="11"/>
                                        </p:tgtEl>
                                      </p:cBhvr>
                                    </p:animEffect>
                                    <p:anim calcmode="lin" valueType="num">
                                      <p:cBhvr>
                                        <p:cTn id="103"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08" dur="26">
                                          <p:stCondLst>
                                            <p:cond delay="650"/>
                                          </p:stCondLst>
                                        </p:cTn>
                                        <p:tgtEl>
                                          <p:spTgt spid="11"/>
                                        </p:tgtEl>
                                      </p:cBhvr>
                                      <p:to x="100000" y="60000"/>
                                    </p:animScale>
                                    <p:animScale>
                                      <p:cBhvr>
                                        <p:cTn id="109" dur="166" decel="50000">
                                          <p:stCondLst>
                                            <p:cond delay="676"/>
                                          </p:stCondLst>
                                        </p:cTn>
                                        <p:tgtEl>
                                          <p:spTgt spid="11"/>
                                        </p:tgtEl>
                                      </p:cBhvr>
                                      <p:to x="100000" y="100000"/>
                                    </p:animScale>
                                    <p:animScale>
                                      <p:cBhvr>
                                        <p:cTn id="110" dur="26">
                                          <p:stCondLst>
                                            <p:cond delay="1312"/>
                                          </p:stCondLst>
                                        </p:cTn>
                                        <p:tgtEl>
                                          <p:spTgt spid="11"/>
                                        </p:tgtEl>
                                      </p:cBhvr>
                                      <p:to x="100000" y="80000"/>
                                    </p:animScale>
                                    <p:animScale>
                                      <p:cBhvr>
                                        <p:cTn id="111" dur="166" decel="50000">
                                          <p:stCondLst>
                                            <p:cond delay="1338"/>
                                          </p:stCondLst>
                                        </p:cTn>
                                        <p:tgtEl>
                                          <p:spTgt spid="11"/>
                                        </p:tgtEl>
                                      </p:cBhvr>
                                      <p:to x="100000" y="100000"/>
                                    </p:animScale>
                                    <p:animScale>
                                      <p:cBhvr>
                                        <p:cTn id="112" dur="26">
                                          <p:stCondLst>
                                            <p:cond delay="1642"/>
                                          </p:stCondLst>
                                        </p:cTn>
                                        <p:tgtEl>
                                          <p:spTgt spid="11"/>
                                        </p:tgtEl>
                                      </p:cBhvr>
                                      <p:to x="100000" y="90000"/>
                                    </p:animScale>
                                    <p:animScale>
                                      <p:cBhvr>
                                        <p:cTn id="113" dur="166" decel="50000">
                                          <p:stCondLst>
                                            <p:cond delay="1668"/>
                                          </p:stCondLst>
                                        </p:cTn>
                                        <p:tgtEl>
                                          <p:spTgt spid="11"/>
                                        </p:tgtEl>
                                      </p:cBhvr>
                                      <p:to x="100000" y="100000"/>
                                    </p:animScale>
                                    <p:animScale>
                                      <p:cBhvr>
                                        <p:cTn id="114" dur="26">
                                          <p:stCondLst>
                                            <p:cond delay="1808"/>
                                          </p:stCondLst>
                                        </p:cTn>
                                        <p:tgtEl>
                                          <p:spTgt spid="11"/>
                                        </p:tgtEl>
                                      </p:cBhvr>
                                      <p:to x="100000" y="95000"/>
                                    </p:animScale>
                                    <p:animScale>
                                      <p:cBhvr>
                                        <p:cTn id="115" dur="166" decel="50000">
                                          <p:stCondLst>
                                            <p:cond delay="1834"/>
                                          </p:stCondLst>
                                        </p:cTn>
                                        <p:tgtEl>
                                          <p:spTgt spid="11"/>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grpId="0" nodeType="clickEffect">
                                  <p:stCondLst>
                                    <p:cond delay="0"/>
                                  </p:stCondLst>
                                  <p:childTnLst>
                                    <p:set>
                                      <p:cBhvr>
                                        <p:cTn id="119" dur="1" fill="hold">
                                          <p:stCondLst>
                                            <p:cond delay="0"/>
                                          </p:stCondLst>
                                        </p:cTn>
                                        <p:tgtEl>
                                          <p:spTgt spid="12"/>
                                        </p:tgtEl>
                                        <p:attrNameLst>
                                          <p:attrName>style.visibility</p:attrName>
                                        </p:attrNameLst>
                                      </p:cBhvr>
                                      <p:to>
                                        <p:strVal val="visible"/>
                                      </p:to>
                                    </p:set>
                                    <p:animEffect transition="in" filter="wipe(down)">
                                      <p:cBhvr>
                                        <p:cTn id="120" dur="580">
                                          <p:stCondLst>
                                            <p:cond delay="0"/>
                                          </p:stCondLst>
                                        </p:cTn>
                                        <p:tgtEl>
                                          <p:spTgt spid="12"/>
                                        </p:tgtEl>
                                      </p:cBhvr>
                                    </p:animEffect>
                                    <p:anim calcmode="lin" valueType="num">
                                      <p:cBhvr>
                                        <p:cTn id="121"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26" dur="26">
                                          <p:stCondLst>
                                            <p:cond delay="650"/>
                                          </p:stCondLst>
                                        </p:cTn>
                                        <p:tgtEl>
                                          <p:spTgt spid="12"/>
                                        </p:tgtEl>
                                      </p:cBhvr>
                                      <p:to x="100000" y="60000"/>
                                    </p:animScale>
                                    <p:animScale>
                                      <p:cBhvr>
                                        <p:cTn id="127" dur="166" decel="50000">
                                          <p:stCondLst>
                                            <p:cond delay="676"/>
                                          </p:stCondLst>
                                        </p:cTn>
                                        <p:tgtEl>
                                          <p:spTgt spid="12"/>
                                        </p:tgtEl>
                                      </p:cBhvr>
                                      <p:to x="100000" y="100000"/>
                                    </p:animScale>
                                    <p:animScale>
                                      <p:cBhvr>
                                        <p:cTn id="128" dur="26">
                                          <p:stCondLst>
                                            <p:cond delay="1312"/>
                                          </p:stCondLst>
                                        </p:cTn>
                                        <p:tgtEl>
                                          <p:spTgt spid="12"/>
                                        </p:tgtEl>
                                      </p:cBhvr>
                                      <p:to x="100000" y="80000"/>
                                    </p:animScale>
                                    <p:animScale>
                                      <p:cBhvr>
                                        <p:cTn id="129" dur="166" decel="50000">
                                          <p:stCondLst>
                                            <p:cond delay="1338"/>
                                          </p:stCondLst>
                                        </p:cTn>
                                        <p:tgtEl>
                                          <p:spTgt spid="12"/>
                                        </p:tgtEl>
                                      </p:cBhvr>
                                      <p:to x="100000" y="100000"/>
                                    </p:animScale>
                                    <p:animScale>
                                      <p:cBhvr>
                                        <p:cTn id="130" dur="26">
                                          <p:stCondLst>
                                            <p:cond delay="1642"/>
                                          </p:stCondLst>
                                        </p:cTn>
                                        <p:tgtEl>
                                          <p:spTgt spid="12"/>
                                        </p:tgtEl>
                                      </p:cBhvr>
                                      <p:to x="100000" y="90000"/>
                                    </p:animScale>
                                    <p:animScale>
                                      <p:cBhvr>
                                        <p:cTn id="131" dur="166" decel="50000">
                                          <p:stCondLst>
                                            <p:cond delay="1668"/>
                                          </p:stCondLst>
                                        </p:cTn>
                                        <p:tgtEl>
                                          <p:spTgt spid="12"/>
                                        </p:tgtEl>
                                      </p:cBhvr>
                                      <p:to x="100000" y="100000"/>
                                    </p:animScale>
                                    <p:animScale>
                                      <p:cBhvr>
                                        <p:cTn id="132" dur="26">
                                          <p:stCondLst>
                                            <p:cond delay="1808"/>
                                          </p:stCondLst>
                                        </p:cTn>
                                        <p:tgtEl>
                                          <p:spTgt spid="12"/>
                                        </p:tgtEl>
                                      </p:cBhvr>
                                      <p:to x="100000" y="95000"/>
                                    </p:animScale>
                                    <p:animScale>
                                      <p:cBhvr>
                                        <p:cTn id="133" dur="166" decel="50000">
                                          <p:stCondLst>
                                            <p:cond delay="1834"/>
                                          </p:stCondLst>
                                        </p:cTn>
                                        <p:tgtEl>
                                          <p:spTgt spid="12"/>
                                        </p:tgtEl>
                                      </p:cBhvr>
                                      <p:to x="100000" y="100000"/>
                                    </p:animScale>
                                  </p:childTnLst>
                                </p:cTn>
                              </p:par>
                            </p:childTnLst>
                          </p:cTn>
                        </p:par>
                      </p:childTnLst>
                    </p:cTn>
                  </p:par>
                  <p:par>
                    <p:cTn id="134" fill="hold">
                      <p:stCondLst>
                        <p:cond delay="indefinite"/>
                      </p:stCondLst>
                      <p:childTnLst>
                        <p:par>
                          <p:cTn id="135" fill="hold">
                            <p:stCondLst>
                              <p:cond delay="0"/>
                            </p:stCondLst>
                            <p:childTnLst>
                              <p:par>
                                <p:cTn id="136" presetID="26" presetClass="entr" presetSubtype="0" fill="hold" grpId="0" nodeType="clickEffect">
                                  <p:stCondLst>
                                    <p:cond delay="0"/>
                                  </p:stCondLst>
                                  <p:childTnLst>
                                    <p:set>
                                      <p:cBhvr>
                                        <p:cTn id="137" dur="1" fill="hold">
                                          <p:stCondLst>
                                            <p:cond delay="0"/>
                                          </p:stCondLst>
                                        </p:cTn>
                                        <p:tgtEl>
                                          <p:spTgt spid="14"/>
                                        </p:tgtEl>
                                        <p:attrNameLst>
                                          <p:attrName>style.visibility</p:attrName>
                                        </p:attrNameLst>
                                      </p:cBhvr>
                                      <p:to>
                                        <p:strVal val="visible"/>
                                      </p:to>
                                    </p:set>
                                    <p:animEffect transition="in" filter="wipe(down)">
                                      <p:cBhvr>
                                        <p:cTn id="138" dur="580">
                                          <p:stCondLst>
                                            <p:cond delay="0"/>
                                          </p:stCondLst>
                                        </p:cTn>
                                        <p:tgtEl>
                                          <p:spTgt spid="14"/>
                                        </p:tgtEl>
                                      </p:cBhvr>
                                    </p:animEffect>
                                    <p:anim calcmode="lin" valueType="num">
                                      <p:cBhvr>
                                        <p:cTn id="139"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40"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41"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42"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43"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44" dur="26">
                                          <p:stCondLst>
                                            <p:cond delay="650"/>
                                          </p:stCondLst>
                                        </p:cTn>
                                        <p:tgtEl>
                                          <p:spTgt spid="14"/>
                                        </p:tgtEl>
                                      </p:cBhvr>
                                      <p:to x="100000" y="60000"/>
                                    </p:animScale>
                                    <p:animScale>
                                      <p:cBhvr>
                                        <p:cTn id="145" dur="166" decel="50000">
                                          <p:stCondLst>
                                            <p:cond delay="676"/>
                                          </p:stCondLst>
                                        </p:cTn>
                                        <p:tgtEl>
                                          <p:spTgt spid="14"/>
                                        </p:tgtEl>
                                      </p:cBhvr>
                                      <p:to x="100000" y="100000"/>
                                    </p:animScale>
                                    <p:animScale>
                                      <p:cBhvr>
                                        <p:cTn id="146" dur="26">
                                          <p:stCondLst>
                                            <p:cond delay="1312"/>
                                          </p:stCondLst>
                                        </p:cTn>
                                        <p:tgtEl>
                                          <p:spTgt spid="14"/>
                                        </p:tgtEl>
                                      </p:cBhvr>
                                      <p:to x="100000" y="80000"/>
                                    </p:animScale>
                                    <p:animScale>
                                      <p:cBhvr>
                                        <p:cTn id="147" dur="166" decel="50000">
                                          <p:stCondLst>
                                            <p:cond delay="1338"/>
                                          </p:stCondLst>
                                        </p:cTn>
                                        <p:tgtEl>
                                          <p:spTgt spid="14"/>
                                        </p:tgtEl>
                                      </p:cBhvr>
                                      <p:to x="100000" y="100000"/>
                                    </p:animScale>
                                    <p:animScale>
                                      <p:cBhvr>
                                        <p:cTn id="148" dur="26">
                                          <p:stCondLst>
                                            <p:cond delay="1642"/>
                                          </p:stCondLst>
                                        </p:cTn>
                                        <p:tgtEl>
                                          <p:spTgt spid="14"/>
                                        </p:tgtEl>
                                      </p:cBhvr>
                                      <p:to x="100000" y="90000"/>
                                    </p:animScale>
                                    <p:animScale>
                                      <p:cBhvr>
                                        <p:cTn id="149" dur="166" decel="50000">
                                          <p:stCondLst>
                                            <p:cond delay="1668"/>
                                          </p:stCondLst>
                                        </p:cTn>
                                        <p:tgtEl>
                                          <p:spTgt spid="14"/>
                                        </p:tgtEl>
                                      </p:cBhvr>
                                      <p:to x="100000" y="100000"/>
                                    </p:animScale>
                                    <p:animScale>
                                      <p:cBhvr>
                                        <p:cTn id="150" dur="26">
                                          <p:stCondLst>
                                            <p:cond delay="1808"/>
                                          </p:stCondLst>
                                        </p:cTn>
                                        <p:tgtEl>
                                          <p:spTgt spid="14"/>
                                        </p:tgtEl>
                                      </p:cBhvr>
                                      <p:to x="100000" y="95000"/>
                                    </p:animScale>
                                    <p:animScale>
                                      <p:cBhvr>
                                        <p:cTn id="151" dur="166" decel="50000">
                                          <p:stCondLst>
                                            <p:cond delay="1834"/>
                                          </p:stCondLst>
                                        </p:cTn>
                                        <p:tgtEl>
                                          <p:spTgt spid="14"/>
                                        </p:tgtEl>
                                      </p:cBhvr>
                                      <p:to x="100000" y="100000"/>
                                    </p:animScale>
                                  </p:childTnLst>
                                </p:cTn>
                              </p:par>
                            </p:childTnLst>
                          </p:cTn>
                        </p:par>
                      </p:childTnLst>
                    </p:cTn>
                  </p:par>
                  <p:par>
                    <p:cTn id="152" fill="hold">
                      <p:stCondLst>
                        <p:cond delay="indefinite"/>
                      </p:stCondLst>
                      <p:childTnLst>
                        <p:par>
                          <p:cTn id="153" fill="hold">
                            <p:stCondLst>
                              <p:cond delay="0"/>
                            </p:stCondLst>
                            <p:childTnLst>
                              <p:par>
                                <p:cTn id="154" presetID="26" presetClass="entr" presetSubtype="0" fill="hold" grpId="0" nodeType="clickEffect">
                                  <p:stCondLst>
                                    <p:cond delay="0"/>
                                  </p:stCondLst>
                                  <p:childTnLst>
                                    <p:set>
                                      <p:cBhvr>
                                        <p:cTn id="155" dur="1" fill="hold">
                                          <p:stCondLst>
                                            <p:cond delay="0"/>
                                          </p:stCondLst>
                                        </p:cTn>
                                        <p:tgtEl>
                                          <p:spTgt spid="15"/>
                                        </p:tgtEl>
                                        <p:attrNameLst>
                                          <p:attrName>style.visibility</p:attrName>
                                        </p:attrNameLst>
                                      </p:cBhvr>
                                      <p:to>
                                        <p:strVal val="visible"/>
                                      </p:to>
                                    </p:set>
                                    <p:animEffect transition="in" filter="wipe(down)">
                                      <p:cBhvr>
                                        <p:cTn id="156" dur="580">
                                          <p:stCondLst>
                                            <p:cond delay="0"/>
                                          </p:stCondLst>
                                        </p:cTn>
                                        <p:tgtEl>
                                          <p:spTgt spid="15"/>
                                        </p:tgtEl>
                                      </p:cBhvr>
                                    </p:animEffect>
                                    <p:anim calcmode="lin" valueType="num">
                                      <p:cBhvr>
                                        <p:cTn id="157"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58"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59"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60"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61"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62" dur="26">
                                          <p:stCondLst>
                                            <p:cond delay="650"/>
                                          </p:stCondLst>
                                        </p:cTn>
                                        <p:tgtEl>
                                          <p:spTgt spid="15"/>
                                        </p:tgtEl>
                                      </p:cBhvr>
                                      <p:to x="100000" y="60000"/>
                                    </p:animScale>
                                    <p:animScale>
                                      <p:cBhvr>
                                        <p:cTn id="163" dur="166" decel="50000">
                                          <p:stCondLst>
                                            <p:cond delay="676"/>
                                          </p:stCondLst>
                                        </p:cTn>
                                        <p:tgtEl>
                                          <p:spTgt spid="15"/>
                                        </p:tgtEl>
                                      </p:cBhvr>
                                      <p:to x="100000" y="100000"/>
                                    </p:animScale>
                                    <p:animScale>
                                      <p:cBhvr>
                                        <p:cTn id="164" dur="26">
                                          <p:stCondLst>
                                            <p:cond delay="1312"/>
                                          </p:stCondLst>
                                        </p:cTn>
                                        <p:tgtEl>
                                          <p:spTgt spid="15"/>
                                        </p:tgtEl>
                                      </p:cBhvr>
                                      <p:to x="100000" y="80000"/>
                                    </p:animScale>
                                    <p:animScale>
                                      <p:cBhvr>
                                        <p:cTn id="165" dur="166" decel="50000">
                                          <p:stCondLst>
                                            <p:cond delay="1338"/>
                                          </p:stCondLst>
                                        </p:cTn>
                                        <p:tgtEl>
                                          <p:spTgt spid="15"/>
                                        </p:tgtEl>
                                      </p:cBhvr>
                                      <p:to x="100000" y="100000"/>
                                    </p:animScale>
                                    <p:animScale>
                                      <p:cBhvr>
                                        <p:cTn id="166" dur="26">
                                          <p:stCondLst>
                                            <p:cond delay="1642"/>
                                          </p:stCondLst>
                                        </p:cTn>
                                        <p:tgtEl>
                                          <p:spTgt spid="15"/>
                                        </p:tgtEl>
                                      </p:cBhvr>
                                      <p:to x="100000" y="90000"/>
                                    </p:animScale>
                                    <p:animScale>
                                      <p:cBhvr>
                                        <p:cTn id="167" dur="166" decel="50000">
                                          <p:stCondLst>
                                            <p:cond delay="1668"/>
                                          </p:stCondLst>
                                        </p:cTn>
                                        <p:tgtEl>
                                          <p:spTgt spid="15"/>
                                        </p:tgtEl>
                                      </p:cBhvr>
                                      <p:to x="100000" y="100000"/>
                                    </p:animScale>
                                    <p:animScale>
                                      <p:cBhvr>
                                        <p:cTn id="168" dur="26">
                                          <p:stCondLst>
                                            <p:cond delay="1808"/>
                                          </p:stCondLst>
                                        </p:cTn>
                                        <p:tgtEl>
                                          <p:spTgt spid="15"/>
                                        </p:tgtEl>
                                      </p:cBhvr>
                                      <p:to x="100000" y="95000"/>
                                    </p:animScale>
                                    <p:animScale>
                                      <p:cBhvr>
                                        <p:cTn id="169"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8" grpId="0" animBg="1"/>
      <p:bldP spid="9" grpId="0" animBg="1"/>
      <p:bldP spid="10" grpId="0" animBg="1"/>
      <p:bldP spid="11" grpId="0" animBg="1"/>
      <p:bldP spid="12" grpId="0" animBg="1"/>
      <p:bldP spid="14"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Hp\Desktop\deney (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57314" y="836712"/>
            <a:ext cx="6870735" cy="446449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Metin kutusu 1"/>
          <p:cNvSpPr txBox="1"/>
          <p:nvPr/>
        </p:nvSpPr>
        <p:spPr>
          <a:xfrm>
            <a:off x="0" y="48882"/>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t>Öğrenilmiş Çaresizlik</a:t>
            </a:r>
            <a:endParaRPr lang="tr-TR" sz="2400" b="1" dirty="0"/>
          </a:p>
        </p:txBody>
      </p:sp>
    </p:spTree>
    <p:extLst>
      <p:ext uri="{BB962C8B-B14F-4D97-AF65-F5344CB8AC3E}">
        <p14:creationId xmlns:p14="http://schemas.microsoft.com/office/powerpoint/2010/main" xmlns="" val="4253437124"/>
      </p:ext>
    </p:extLst>
  </p:cSld>
  <p:clrMapOvr>
    <a:masterClrMapping/>
  </p:clrMapOvr>
  <p:transition spd="med">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260648"/>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MOTİVASYONU ARTIRAN ETKENLER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3750" y="1751378"/>
            <a:ext cx="1502567" cy="1944023"/>
          </a:xfrm>
          <a:prstGeom prst="rect">
            <a:avLst/>
          </a:prstGeom>
        </p:spPr>
      </p:pic>
      <p:sp>
        <p:nvSpPr>
          <p:cNvPr id="6" name="Yuvarlatılmış Çapraz Köşeli Dikdörtgen 5"/>
          <p:cNvSpPr/>
          <p:nvPr/>
        </p:nvSpPr>
        <p:spPr>
          <a:xfrm>
            <a:off x="524271" y="3695401"/>
            <a:ext cx="1661523" cy="799980"/>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smtClean="0"/>
              <a:t>Hedefin Olması</a:t>
            </a:r>
            <a:endParaRPr lang="tr-TR" b="1" dirty="0"/>
          </a:p>
        </p:txBody>
      </p:sp>
      <p:pic>
        <p:nvPicPr>
          <p:cNvPr id="7" name="Resim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315622" y="2084851"/>
            <a:ext cx="2208244" cy="2208244"/>
          </a:xfrm>
          <a:prstGeom prst="rect">
            <a:avLst/>
          </a:prstGeom>
        </p:spPr>
      </p:pic>
      <p:sp>
        <p:nvSpPr>
          <p:cNvPr id="8" name="Yuvarlatılmış Çapraz Köşeli Dikdörtgen 7"/>
          <p:cNvSpPr/>
          <p:nvPr/>
        </p:nvSpPr>
        <p:spPr>
          <a:xfrm>
            <a:off x="3635897" y="4293096"/>
            <a:ext cx="1662965" cy="864096"/>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smtClean="0"/>
              <a:t>Planlı </a:t>
            </a:r>
          </a:p>
          <a:p>
            <a:pPr algn="ctr"/>
            <a:r>
              <a:rPr lang="tr-TR" b="1" dirty="0" smtClean="0"/>
              <a:t>Çalışmak</a:t>
            </a:r>
            <a:endParaRPr lang="tr-TR" b="1" dirty="0"/>
          </a:p>
        </p:txBody>
      </p:sp>
      <p:sp>
        <p:nvSpPr>
          <p:cNvPr id="10" name="Yuvarlatılmış Çapraz Köşeli Dikdörtgen 9"/>
          <p:cNvSpPr/>
          <p:nvPr/>
        </p:nvSpPr>
        <p:spPr>
          <a:xfrm>
            <a:off x="6948265" y="5157192"/>
            <a:ext cx="1710471" cy="864096"/>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smtClean="0"/>
              <a:t>Kendine Güvenmek</a:t>
            </a:r>
            <a:endParaRPr lang="tr-TR" b="1" dirty="0"/>
          </a:p>
        </p:txBody>
      </p:sp>
      <p:pic>
        <p:nvPicPr>
          <p:cNvPr id="11" name="Resim 10"/>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516216" y="3079851"/>
            <a:ext cx="2270543" cy="1981331"/>
          </a:xfrm>
          <a:prstGeom prst="rect">
            <a:avLst/>
          </a:prstGeom>
        </p:spPr>
      </p:pic>
    </p:spTree>
    <p:extLst>
      <p:ext uri="{BB962C8B-B14F-4D97-AF65-F5344CB8AC3E}">
        <p14:creationId xmlns:p14="http://schemas.microsoft.com/office/powerpoint/2010/main" xmlns="" val="7706624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000"/>
                            </p:stCondLst>
                            <p:childTnLst>
                              <p:par>
                                <p:cTn id="17" presetID="5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Scale>
                                      <p:cBhvr>
                                        <p:cTn id="19"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6"/>
                                        </p:tgtEl>
                                        <p:attrNameLst>
                                          <p:attrName>ppt_x</p:attrName>
                                          <p:attrName>ppt_y</p:attrName>
                                        </p:attrNameLst>
                                      </p:cBhvr>
                                    </p:animMotion>
                                    <p:animEffect transition="in" filter="fade">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5"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ppt_w</p:attrName>
                                        </p:attrNameLst>
                                      </p:cBhvr>
                                      <p:tavLst>
                                        <p:tav tm="0">
                                          <p:val>
                                            <p:fltVal val="0"/>
                                          </p:val>
                                        </p:tav>
                                        <p:tav tm="100000">
                                          <p:val>
                                            <p:strVal val="#ppt_w"/>
                                          </p:val>
                                        </p:tav>
                                      </p:tavLst>
                                    </p:anim>
                                    <p:anim calcmode="lin" valueType="num">
                                      <p:cBhvr>
                                        <p:cTn id="27" dur="1000" fill="hold"/>
                                        <p:tgtEl>
                                          <p:spTgt spid="7"/>
                                        </p:tgtEl>
                                        <p:attrNameLst>
                                          <p:attrName>ppt_h</p:attrName>
                                        </p:attrNameLst>
                                      </p:cBhvr>
                                      <p:tavLst>
                                        <p:tav tm="0">
                                          <p:val>
                                            <p:fltVal val="0"/>
                                          </p:val>
                                        </p:tav>
                                        <p:tav tm="100000">
                                          <p:val>
                                            <p:strVal val="#ppt_h"/>
                                          </p:val>
                                        </p:tav>
                                      </p:tavLst>
                                    </p:anim>
                                    <p:anim calcmode="lin" valueType="num">
                                      <p:cBhvr>
                                        <p:cTn id="28"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30" fill="hold">
                            <p:stCondLst>
                              <p:cond delay="1000"/>
                            </p:stCondLst>
                            <p:childTnLst>
                              <p:par>
                                <p:cTn id="31" presetID="52"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Scale>
                                      <p:cBhvr>
                                        <p:cTn id="33"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8"/>
                                        </p:tgtEl>
                                        <p:attrNameLst>
                                          <p:attrName>ppt_x</p:attrName>
                                          <p:attrName>ppt_y</p:attrName>
                                        </p:attrNameLst>
                                      </p:cBhvr>
                                    </p:animMotion>
                                    <p:animEffect transition="in" filter="fade">
                                      <p:cBhvr>
                                        <p:cTn id="35" dur="1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15" presetClass="entr" presetSubtype="0"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1000" fill="hold"/>
                                        <p:tgtEl>
                                          <p:spTgt spid="11"/>
                                        </p:tgtEl>
                                        <p:attrNameLst>
                                          <p:attrName>ppt_w</p:attrName>
                                        </p:attrNameLst>
                                      </p:cBhvr>
                                      <p:tavLst>
                                        <p:tav tm="0">
                                          <p:val>
                                            <p:fltVal val="0"/>
                                          </p:val>
                                        </p:tav>
                                        <p:tav tm="100000">
                                          <p:val>
                                            <p:strVal val="#ppt_w"/>
                                          </p:val>
                                        </p:tav>
                                      </p:tavLst>
                                    </p:anim>
                                    <p:anim calcmode="lin" valueType="num">
                                      <p:cBhvr>
                                        <p:cTn id="41" dur="1000" fill="hold"/>
                                        <p:tgtEl>
                                          <p:spTgt spid="11"/>
                                        </p:tgtEl>
                                        <p:attrNameLst>
                                          <p:attrName>ppt_h</p:attrName>
                                        </p:attrNameLst>
                                      </p:cBhvr>
                                      <p:tavLst>
                                        <p:tav tm="0">
                                          <p:val>
                                            <p:fltVal val="0"/>
                                          </p:val>
                                        </p:tav>
                                        <p:tav tm="100000">
                                          <p:val>
                                            <p:strVal val="#ppt_h"/>
                                          </p:val>
                                        </p:tav>
                                      </p:tavLst>
                                    </p:anim>
                                    <p:anim calcmode="lin" valueType="num">
                                      <p:cBhvr>
                                        <p:cTn id="42"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par>
                          <p:cTn id="44" fill="hold">
                            <p:stCondLst>
                              <p:cond delay="1000"/>
                            </p:stCondLst>
                            <p:childTnLst>
                              <p:par>
                                <p:cTn id="45" presetID="52" presetClass="entr" presetSubtype="0"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Scale>
                                      <p:cBhvr>
                                        <p:cTn id="47"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1000" decel="50000" fill="hold">
                                          <p:stCondLst>
                                            <p:cond delay="0"/>
                                          </p:stCondLst>
                                        </p:cTn>
                                        <p:tgtEl>
                                          <p:spTgt spid="10"/>
                                        </p:tgtEl>
                                        <p:attrNameLst>
                                          <p:attrName>ppt_x</p:attrName>
                                          <p:attrName>ppt_y</p:attrName>
                                        </p:attrNameLst>
                                      </p:cBhvr>
                                    </p:animMotion>
                                    <p:animEffect transition="in" filter="fade">
                                      <p:cBhvr>
                                        <p:cTn id="4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8"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67544" y="332656"/>
            <a:ext cx="8352928" cy="2492990"/>
          </a:xfrm>
          <a:prstGeom prst="rect">
            <a:avLst/>
          </a:prstGeom>
          <a:noFill/>
        </p:spPr>
        <p:txBody>
          <a:bodyPr wrap="square" rtlCol="0">
            <a:spAutoFit/>
          </a:bodyPr>
          <a:lstStyle/>
          <a:p>
            <a:r>
              <a:rPr lang="tr-TR" sz="3600" dirty="0" smtClean="0">
                <a:solidFill>
                  <a:srgbClr val="FF0000"/>
                </a:solidFill>
              </a:rPr>
              <a:t>Bireysel Faktörler </a:t>
            </a:r>
          </a:p>
          <a:p>
            <a:r>
              <a:rPr lang="tr-TR" sz="2000" dirty="0" smtClean="0">
                <a:solidFill>
                  <a:srgbClr val="FFFF00"/>
                </a:solidFill>
              </a:rPr>
              <a:t>Zeka: </a:t>
            </a:r>
            <a:r>
              <a:rPr lang="tr-TR" sz="2000" dirty="0" smtClean="0"/>
              <a:t>zihnin öğrenme, öğrendiğini uygulayabilme, yeni çözüm yolları bulabilme vb. yetenekleri kapsayan birleşimdir. Ayrıca zihnin algılama, bellek, düşünme, uslamlama¹, öğrenme gibi birçok işlevini içerir. * Okul başarısızlığı olan öğrencilerle başarılı öğrencilerin zeka düzeyleri arasında belirgin farklılıklar görülmemektedir.</a:t>
            </a:r>
          </a:p>
          <a:p>
            <a:endParaRPr lang="tr-TR" sz="2000" dirty="0"/>
          </a:p>
        </p:txBody>
      </p:sp>
      <p:sp>
        <p:nvSpPr>
          <p:cNvPr id="5" name="4 Metin kutusu"/>
          <p:cNvSpPr txBox="1"/>
          <p:nvPr/>
        </p:nvSpPr>
        <p:spPr>
          <a:xfrm>
            <a:off x="2555776" y="4077072"/>
            <a:ext cx="184731" cy="369332"/>
          </a:xfrm>
          <a:prstGeom prst="rect">
            <a:avLst/>
          </a:prstGeom>
          <a:noFill/>
        </p:spPr>
        <p:txBody>
          <a:bodyPr wrap="none" rtlCol="0">
            <a:spAutoFit/>
          </a:bodyPr>
          <a:lstStyle/>
          <a:p>
            <a:endParaRPr lang="tr-TR" dirty="0"/>
          </a:p>
        </p:txBody>
      </p:sp>
      <p:sp>
        <p:nvSpPr>
          <p:cNvPr id="6" name="5 Metin kutusu"/>
          <p:cNvSpPr txBox="1"/>
          <p:nvPr/>
        </p:nvSpPr>
        <p:spPr>
          <a:xfrm>
            <a:off x="467544" y="2348880"/>
            <a:ext cx="7704856" cy="3908762"/>
          </a:xfrm>
          <a:prstGeom prst="rect">
            <a:avLst/>
          </a:prstGeom>
          <a:noFill/>
        </p:spPr>
        <p:txBody>
          <a:bodyPr wrap="square" rtlCol="0">
            <a:spAutoFit/>
          </a:bodyPr>
          <a:lstStyle/>
          <a:p>
            <a:r>
              <a:rPr lang="tr-TR" sz="2000" dirty="0" smtClean="0">
                <a:solidFill>
                  <a:srgbClr val="FFFF00"/>
                </a:solidFill>
              </a:rPr>
              <a:t>Gelişim Durumu: </a:t>
            </a:r>
            <a:r>
              <a:rPr lang="tr-TR" altLang="tr-TR" sz="2000" dirty="0" smtClean="0"/>
              <a:t>Bireyin içinde bulunduğu gelişim düzeyi, o gelişim düzeyinin gerektirdiği gelişimsel görevleri yerine getirme durumu doğrudan başarı ile ilgilidir. Örneğin fiziksel olarak yetersizlik yaşayan bir bireyin sosyal gelişiminde zorlanma yaşanması ve yaşadığı sosyal problemlerde baş edememesi sonucu akademik başarısının düşmesi olasıdır.</a:t>
            </a:r>
          </a:p>
          <a:p>
            <a:r>
              <a:rPr lang="tr-TR" altLang="tr-TR" sz="2000" dirty="0" smtClean="0"/>
              <a:t> </a:t>
            </a:r>
            <a:r>
              <a:rPr lang="tr-TR" sz="2000" dirty="0" smtClean="0">
                <a:solidFill>
                  <a:srgbClr val="FFFF00"/>
                </a:solidFill>
              </a:rPr>
              <a:t>Duygusal, Ruhsal Özellikleri:</a:t>
            </a:r>
            <a:r>
              <a:rPr lang="tr-TR" sz="2000" dirty="0" smtClean="0"/>
              <a:t>Duygusal olgunlaşmama okul başarısında önemli rol oynar. Özellikle ergenlerde, mesleki ve eğitimsel yönelimdeki gençler gelecek planları konusunda kararsız kalırlar. Mesleki amaçların azlığı çalışma motivasyonunu etkiler ve okul başarısızlığına neden olur. </a:t>
            </a:r>
          </a:p>
          <a:p>
            <a:r>
              <a:rPr lang="tr-TR" sz="2400" dirty="0" smtClean="0"/>
              <a:t/>
            </a:r>
            <a:br>
              <a:rPr lang="tr-TR" sz="2400" dirty="0" smtClean="0"/>
            </a:br>
            <a:endParaRPr lang="tr-TR" sz="2400" dirty="0"/>
          </a:p>
        </p:txBody>
      </p:sp>
      <p:pic>
        <p:nvPicPr>
          <p:cNvPr id="7" name="Picture 6" descr="j0232654[1]"/>
          <p:cNvPicPr>
            <a:picLocks noChangeAspect="1" noChangeArrowheads="1"/>
          </p:cNvPicPr>
          <p:nvPr/>
        </p:nvPicPr>
        <p:blipFill>
          <a:blip r:embed="rId2" cstate="print"/>
          <a:srcRect/>
          <a:stretch>
            <a:fillRect/>
          </a:stretch>
        </p:blipFill>
        <p:spPr bwMode="auto">
          <a:xfrm>
            <a:off x="7812360" y="1772816"/>
            <a:ext cx="1331640" cy="2808312"/>
          </a:xfrm>
          <a:prstGeom prst="rect">
            <a:avLst/>
          </a:prstGeom>
          <a:noFill/>
          <a:ln w="9525">
            <a:noFill/>
            <a:miter lim="800000"/>
            <a:headEnd/>
            <a:tailEnd/>
          </a:ln>
        </p:spPr>
      </p:pic>
    </p:spTree>
  </p:cSld>
  <p:clrMapOvr>
    <a:masterClrMapping/>
  </p:clrMapOvr>
  <p:transition spd="med">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692696"/>
            <a:ext cx="6912768" cy="5447645"/>
          </a:xfrm>
          <a:prstGeom prst="rect">
            <a:avLst/>
          </a:prstGeom>
          <a:noFill/>
        </p:spPr>
        <p:txBody>
          <a:bodyPr wrap="square" rtlCol="0">
            <a:spAutoFit/>
          </a:bodyPr>
          <a:lstStyle/>
          <a:p>
            <a:r>
              <a:rPr lang="tr-TR" sz="4000" dirty="0" smtClean="0">
                <a:solidFill>
                  <a:srgbClr val="C00000"/>
                </a:solidFill>
              </a:rPr>
              <a:t>Aileden Kaynaklanan Faktörler</a:t>
            </a:r>
          </a:p>
          <a:p>
            <a:r>
              <a:rPr lang="tr-TR" sz="2800" dirty="0" smtClean="0"/>
              <a:t>Anne baba tutumları  Çocuğun öğrenmeye dönük tutumunu belirlemede ailenin tutumu ve değerleri son derece önemlidir. Ebeveynlerden birinin veya her ikisinin, okula ve öğrenmeye karşı olumsuz tutumu, çocuğunda okula karşı negatif duygular geliştirmesine yol açmaktadır. Aileleri tarafından yüksek düzeyde kabul gören ve desteklenen öğrenciler, kabul görmeyen, sürekli eleştirilen ve yeteri kadar desteklenmeyen öğrencilere oranla daha yüksek başarı motivasyonuna sahiptirler.</a:t>
            </a:r>
            <a:endParaRPr lang="tr-TR" sz="2800" dirty="0"/>
          </a:p>
        </p:txBody>
      </p:sp>
      <p:pic>
        <p:nvPicPr>
          <p:cNvPr id="3" name="Picture 6"/>
          <p:cNvPicPr>
            <a:picLocks noChangeAspect="1" noChangeArrowheads="1"/>
          </p:cNvPicPr>
          <p:nvPr/>
        </p:nvPicPr>
        <p:blipFill>
          <a:blip r:embed="rId2" cstate="print"/>
          <a:srcRect/>
          <a:stretch>
            <a:fillRect/>
          </a:stretch>
        </p:blipFill>
        <p:spPr bwMode="auto">
          <a:xfrm>
            <a:off x="7236295" y="1916112"/>
            <a:ext cx="1907705" cy="3817143"/>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11560" y="620688"/>
            <a:ext cx="8064896" cy="4708981"/>
          </a:xfrm>
          <a:prstGeom prst="rect">
            <a:avLst/>
          </a:prstGeom>
          <a:noFill/>
        </p:spPr>
        <p:txBody>
          <a:bodyPr wrap="square" rtlCol="0">
            <a:spAutoFit/>
          </a:bodyPr>
          <a:lstStyle/>
          <a:p>
            <a:r>
              <a:rPr lang="tr-TR" sz="3600" dirty="0" smtClean="0">
                <a:solidFill>
                  <a:srgbClr val="C00000"/>
                </a:solidFill>
              </a:rPr>
              <a:t>Okul Ortamı </a:t>
            </a:r>
          </a:p>
          <a:p>
            <a:r>
              <a:rPr lang="tr-TR" sz="2400" dirty="0" smtClean="0">
                <a:solidFill>
                  <a:srgbClr val="002060"/>
                </a:solidFill>
              </a:rPr>
              <a:t>Ailenin</a:t>
            </a:r>
            <a:r>
              <a:rPr lang="tr-TR" sz="2400" dirty="0" smtClean="0"/>
              <a:t> eğitimsel hatalarından başka okul veya sınıf ortamının çocuğa uymaması, sınıf düzeyinin öğrencinin gelişim düzeyinin çok üstünde veya çok altında olması, çocuğun sınıf içinde arkadaşı ve görevi olmaması, çocuk için mutsuzluk ve başarısızlık nedenleridir. Öğretmenin olumsuz davranışları, bilgi yetersizliği, çocuklara ve mesleğine karşı ilgisiz tutumu, öğrencileri başarısızlığa ve okuldan kaçmaya iten etmenlerdir. Öğrenciler arasında ayırım yapmak, sınıf içinde yalnız başarılı öğrencilerle ilgilenmek, sınıf düzeyini belirleyememek, öğrencilerini tanımadan öğretim yapmak, planlı ve programlı bir çalışma yapamamak, en çok karşılaşılan öğretmen hatalarıdır. </a:t>
            </a:r>
            <a:endParaRPr lang="tr-TR" sz="2400" dirty="0"/>
          </a:p>
        </p:txBody>
      </p:sp>
      <p:pic>
        <p:nvPicPr>
          <p:cNvPr id="3" name="Picture 3" descr="j0292122[1]"/>
          <p:cNvPicPr>
            <a:picLocks noChangeAspect="1" noChangeArrowheads="1"/>
          </p:cNvPicPr>
          <p:nvPr/>
        </p:nvPicPr>
        <p:blipFill>
          <a:blip r:embed="rId3" cstate="print"/>
          <a:srcRect/>
          <a:stretch>
            <a:fillRect/>
          </a:stretch>
        </p:blipFill>
        <p:spPr bwMode="auto">
          <a:xfrm>
            <a:off x="7019157" y="4755277"/>
            <a:ext cx="2124843" cy="2102723"/>
          </a:xfrm>
          <a:prstGeom prst="rect">
            <a:avLst/>
          </a:prstGeom>
          <a:noFill/>
          <a:ln w="9525">
            <a:noFill/>
            <a:miter lim="800000"/>
            <a:headEnd/>
            <a:tailEnd/>
          </a:ln>
        </p:spPr>
      </p:pic>
      <p:graphicFrame>
        <p:nvGraphicFramePr>
          <p:cNvPr id="123909" name="Object 5"/>
          <p:cNvGraphicFramePr>
            <a:graphicFrameLocks noChangeAspect="1"/>
          </p:cNvGraphicFramePr>
          <p:nvPr/>
        </p:nvGraphicFramePr>
        <p:xfrm>
          <a:off x="0" y="5229200"/>
          <a:ext cx="1303210" cy="1628800"/>
        </p:xfrm>
        <a:graphic>
          <a:graphicData uri="http://schemas.openxmlformats.org/presentationml/2006/ole">
            <p:oleObj spid="_x0000_s2050" name="Clip" r:id="rId4" imgW="4671000" imgH="5968800" progId="">
              <p:embed/>
            </p:oleObj>
          </a:graphicData>
        </a:graphic>
      </p:graphicFrame>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0"/>
                                  </p:stCondLst>
                                  <p:childTnLst>
                                    <p:set>
                                      <p:cBhvr>
                                        <p:cTn id="6" dur="1" fill="hold">
                                          <p:stCondLst>
                                            <p:cond delay="499"/>
                                          </p:stCondLst>
                                        </p:cTn>
                                        <p:tgtEl>
                                          <p:spTgt spid="123909"/>
                                        </p:tgtEl>
                                        <p:attrNameLst>
                                          <p:attrName>style.visibility</p:attrName>
                                        </p:attrNameLst>
                                      </p:cBhvr>
                                      <p:to>
                                        <p:strVal val="visible"/>
                                      </p:to>
                                    </p:set>
                                    <p:anim to="" calcmode="lin" valueType="num">
                                      <p:cBhvr>
                                        <p:cTn id="7" dur="1" fill="hold"/>
                                        <p:tgtEl>
                                          <p:spTgt spid="12390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51720" y="548680"/>
            <a:ext cx="6696744" cy="6093976"/>
          </a:xfrm>
          <a:prstGeom prst="rect">
            <a:avLst/>
          </a:prstGeom>
        </p:spPr>
        <p:txBody>
          <a:bodyPr wrap="square">
            <a:spAutoFit/>
          </a:bodyPr>
          <a:lstStyle/>
          <a:p>
            <a:pPr algn="ctr">
              <a:defRPr/>
            </a:pPr>
            <a:r>
              <a:rPr lang="tr-TR" sz="4000" b="1" dirty="0" smtClean="0">
                <a:solidFill>
                  <a:srgbClr val="C00000"/>
                </a:solidFill>
                <a:effectLst>
                  <a:outerShdw blurRad="38100" dist="38100" dir="2700000" algn="tl">
                    <a:srgbClr val="000000"/>
                  </a:outerShdw>
                </a:effectLst>
                <a:latin typeface="Comic Sans MS" pitchFamily="66" charset="0"/>
              </a:rPr>
              <a:t>ERGENLİK DÖNEMİ</a:t>
            </a:r>
            <a:r>
              <a:rPr lang="tr-TR" b="1" dirty="0" smtClean="0">
                <a:solidFill>
                  <a:srgbClr val="990000"/>
                </a:solidFill>
                <a:effectLst>
                  <a:outerShdw blurRad="38100" dist="38100" dir="2700000" algn="tl">
                    <a:srgbClr val="000000"/>
                  </a:outerShdw>
                </a:effectLst>
                <a:latin typeface="Comic Sans MS" pitchFamily="66" charset="0"/>
              </a:rPr>
              <a:t/>
            </a:r>
            <a:br>
              <a:rPr lang="tr-TR" b="1" dirty="0" smtClean="0">
                <a:solidFill>
                  <a:srgbClr val="990000"/>
                </a:solidFill>
                <a:effectLst>
                  <a:outerShdw blurRad="38100" dist="38100" dir="2700000" algn="tl">
                    <a:srgbClr val="000000"/>
                  </a:outerShdw>
                </a:effectLst>
                <a:latin typeface="Comic Sans MS" pitchFamily="66" charset="0"/>
              </a:rPr>
            </a:br>
            <a:r>
              <a:rPr lang="tr-TR" sz="2800" b="1" dirty="0" smtClean="0">
                <a:solidFill>
                  <a:srgbClr val="C00000"/>
                </a:solidFill>
                <a:effectLst>
                  <a:outerShdw blurRad="38100" dist="38100" dir="2700000" algn="tl">
                    <a:srgbClr val="000000"/>
                  </a:outerShdw>
                </a:effectLst>
                <a:latin typeface="Comic Sans MS" pitchFamily="66" charset="0"/>
              </a:rPr>
              <a:t>(13-18 YAŞ)</a:t>
            </a:r>
            <a:r>
              <a:rPr lang="tr-TR" sz="2800" b="1" dirty="0" smtClean="0">
                <a:latin typeface="Comic Sans MS" pitchFamily="66" charset="0"/>
              </a:rPr>
              <a:t> Her yaş döneminin kendine özgü gelişim özellikleri vardır.</a:t>
            </a:r>
          </a:p>
          <a:p>
            <a:pPr marL="342900" indent="-342900" algn="ctr">
              <a:spcBef>
                <a:spcPct val="50000"/>
              </a:spcBef>
              <a:buClr>
                <a:srgbClr val="CC3300"/>
              </a:buClr>
              <a:buSzPct val="130000"/>
              <a:defRPr/>
            </a:pPr>
            <a:r>
              <a:rPr lang="tr-TR" sz="2800" b="1" i="1" dirty="0" smtClean="0">
                <a:solidFill>
                  <a:srgbClr val="FF0000"/>
                </a:solidFill>
                <a:effectLst>
                  <a:outerShdw blurRad="38100" dist="38100" dir="2700000" algn="tl">
                    <a:srgbClr val="000000"/>
                  </a:outerShdw>
                </a:effectLst>
                <a:latin typeface="Comic Sans MS" pitchFamily="66" charset="0"/>
              </a:rPr>
              <a:t>Olgunlaşmak ve büyümek</a:t>
            </a:r>
            <a:r>
              <a:rPr lang="tr-TR" sz="2800" b="1" dirty="0" smtClean="0">
                <a:latin typeface="Comic Sans MS" pitchFamily="66" charset="0"/>
              </a:rPr>
              <a:t> anlamına gelmektedir.</a:t>
            </a:r>
          </a:p>
          <a:p>
            <a:pPr marL="342900" indent="-342900" algn="ctr">
              <a:spcBef>
                <a:spcPct val="50000"/>
              </a:spcBef>
              <a:buClr>
                <a:srgbClr val="CC3300"/>
              </a:buClr>
              <a:buSzPct val="130000"/>
              <a:defRPr/>
            </a:pPr>
            <a:r>
              <a:rPr lang="tr-TR" sz="2800" b="1" dirty="0" smtClean="0">
                <a:latin typeface="Comic Sans MS" pitchFamily="66" charset="0"/>
              </a:rPr>
              <a:t>Çocukluk döneminden,Yetişkinlik dönemine geçiş evresidir.</a:t>
            </a:r>
          </a:p>
          <a:p>
            <a:pPr marL="342900" indent="-342900" algn="ctr">
              <a:spcBef>
                <a:spcPct val="50000"/>
              </a:spcBef>
              <a:buClr>
                <a:srgbClr val="CC3300"/>
              </a:buClr>
              <a:buSzPct val="130000"/>
              <a:defRPr/>
            </a:pPr>
            <a:r>
              <a:rPr lang="tr-TR" sz="2800" b="1" dirty="0" smtClean="0">
                <a:latin typeface="Comic Sans MS" pitchFamily="66" charset="0"/>
              </a:rPr>
              <a:t>Yetişkinlik döneminin şekillendiği,temellerinin atıldığı tam bir gelişim ve değişim dönemidir</a:t>
            </a:r>
            <a:endParaRPr lang="tr-TR" sz="2800" b="1" dirty="0" smtClean="0">
              <a:solidFill>
                <a:srgbClr val="FF3300"/>
              </a:solidFill>
            </a:endParaRPr>
          </a:p>
          <a:p>
            <a:endParaRPr lang="tr-TR" sz="2800" dirty="0"/>
          </a:p>
        </p:txBody>
      </p:sp>
      <p:pic>
        <p:nvPicPr>
          <p:cNvPr id="3" name="Picture 4" descr="Resim18"/>
          <p:cNvPicPr>
            <a:picLocks noChangeAspect="1" noChangeArrowheads="1"/>
          </p:cNvPicPr>
          <p:nvPr/>
        </p:nvPicPr>
        <p:blipFill>
          <a:blip r:embed="rId2" cstate="print"/>
          <a:srcRect/>
          <a:stretch>
            <a:fillRect/>
          </a:stretch>
        </p:blipFill>
        <p:spPr bwMode="auto">
          <a:xfrm>
            <a:off x="179512" y="1484784"/>
            <a:ext cx="2232025" cy="3457575"/>
          </a:xfrm>
          <a:prstGeom prst="rect">
            <a:avLst/>
          </a:prstGeom>
          <a:noFill/>
          <a:ln w="9525">
            <a:noFill/>
            <a:miter lim="800000"/>
            <a:headEnd/>
            <a:tailEnd/>
          </a:ln>
        </p:spPr>
      </p:pic>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332656"/>
            <a:ext cx="8424936" cy="5503045"/>
          </a:xfrm>
          <a:prstGeom prst="rect">
            <a:avLst/>
          </a:prstGeom>
        </p:spPr>
        <p:txBody>
          <a:bodyPr wrap="square">
            <a:spAutoFit/>
          </a:bodyPr>
          <a:lstStyle/>
          <a:p>
            <a:pPr marL="342900" indent="-342900">
              <a:lnSpc>
                <a:spcPct val="90000"/>
              </a:lnSpc>
              <a:spcBef>
                <a:spcPct val="50000"/>
              </a:spcBef>
              <a:buClr>
                <a:srgbClr val="FF0000"/>
              </a:buClr>
              <a:buSzPct val="140000"/>
            </a:pPr>
            <a:r>
              <a:rPr lang="tr-TR" sz="2800" b="1" dirty="0" smtClean="0">
                <a:solidFill>
                  <a:srgbClr val="C00000"/>
                </a:solidFill>
                <a:latin typeface="Comic Sans MS" pitchFamily="66" charset="0"/>
              </a:rPr>
              <a:t> </a:t>
            </a:r>
            <a:r>
              <a:rPr lang="tr-TR" sz="3600" b="1" dirty="0" smtClean="0">
                <a:solidFill>
                  <a:srgbClr val="C00000"/>
                </a:solidFill>
                <a:latin typeface="Comic Sans MS" pitchFamily="66" charset="0"/>
              </a:rPr>
              <a:t>Bedensel Gelişim Ve Başarı</a:t>
            </a:r>
          </a:p>
          <a:p>
            <a:pPr marL="342900" indent="-342900">
              <a:lnSpc>
                <a:spcPct val="90000"/>
              </a:lnSpc>
              <a:spcBef>
                <a:spcPct val="50000"/>
              </a:spcBef>
              <a:buClr>
                <a:srgbClr val="FF0000"/>
              </a:buClr>
              <a:buSzPct val="140000"/>
            </a:pPr>
            <a:r>
              <a:rPr lang="tr-TR" sz="2800" b="1" dirty="0" smtClean="0">
                <a:latin typeface="Comic Sans MS" pitchFamily="66" charset="0"/>
              </a:rPr>
              <a:t>Meydana gelen hızlı bedensel gelişim ve değişimler gencin dikkatini kendisine yoğunlaştırmasına ; Çevresine ilgisiz,dikkatsiz  davranmasına neden olur.</a:t>
            </a:r>
          </a:p>
          <a:p>
            <a:pPr marL="342900" indent="-342900">
              <a:lnSpc>
                <a:spcPct val="90000"/>
              </a:lnSpc>
              <a:spcBef>
                <a:spcPct val="50000"/>
              </a:spcBef>
              <a:buClr>
                <a:srgbClr val="FF0000"/>
              </a:buClr>
              <a:buSzPct val="140000"/>
            </a:pPr>
            <a:r>
              <a:rPr lang="tr-TR" sz="2800" b="1" dirty="0" smtClean="0">
                <a:latin typeface="Comic Sans MS" pitchFamily="66" charset="0"/>
              </a:rPr>
              <a:t>Gençte oluşacak bedensel gelişlim ve değişimlerin erken yada geç olması,gencin bu dönemi daha sıkıntılı ve huzursuz geçirmesine sebep olacaktır.</a:t>
            </a:r>
          </a:p>
          <a:p>
            <a:pPr marL="342900" indent="-342900">
              <a:lnSpc>
                <a:spcPct val="90000"/>
              </a:lnSpc>
              <a:spcBef>
                <a:spcPct val="50000"/>
              </a:spcBef>
              <a:buClr>
                <a:srgbClr val="FF0000"/>
              </a:buClr>
              <a:buSzPct val="140000"/>
            </a:pPr>
            <a:r>
              <a:rPr lang="tr-TR" sz="2800" b="1" dirty="0" smtClean="0">
                <a:latin typeface="Comic Sans MS" pitchFamily="66" charset="0"/>
              </a:rPr>
              <a:t>   </a:t>
            </a:r>
            <a:r>
              <a:rPr lang="tr-TR" sz="2800" b="1" i="1" dirty="0" smtClean="0">
                <a:solidFill>
                  <a:schemeClr val="tx1">
                    <a:lumMod val="95000"/>
                    <a:lumOff val="5000"/>
                  </a:schemeClr>
                </a:solidFill>
                <a:latin typeface="Comic Sans MS" pitchFamily="66" charset="0"/>
              </a:rPr>
              <a:t>Sakalın çıkmaması , Boyun uzamaması     ,çok zayıf yada kilolu olunması ,aşırı sivilcenin çıkması……</a:t>
            </a:r>
            <a:endParaRPr lang="tr-TR" sz="2800" b="1" i="1" dirty="0">
              <a:solidFill>
                <a:schemeClr val="tx1">
                  <a:lumMod val="95000"/>
                  <a:lumOff val="5000"/>
                </a:schemeClr>
              </a:solidFill>
              <a:latin typeface="Comic Sans MS" pitchFamily="66" charset="0"/>
            </a:endParaRPr>
          </a:p>
        </p:txBody>
      </p:sp>
      <p:pic>
        <p:nvPicPr>
          <p:cNvPr id="5" name="Picture 5" descr="bd07175_"/>
          <p:cNvPicPr>
            <a:picLocks noChangeAspect="1" noChangeArrowheads="1"/>
          </p:cNvPicPr>
          <p:nvPr/>
        </p:nvPicPr>
        <p:blipFill>
          <a:blip r:embed="rId2" cstate="print"/>
          <a:srcRect/>
          <a:stretch>
            <a:fillRect/>
          </a:stretch>
        </p:blipFill>
        <p:spPr bwMode="auto">
          <a:xfrm>
            <a:off x="6911752" y="5157192"/>
            <a:ext cx="2232248" cy="1700808"/>
          </a:xfrm>
          <a:prstGeom prst="rect">
            <a:avLst/>
          </a:prstGeom>
          <a:noFill/>
          <a:ln w="9525">
            <a:noFill/>
            <a:miter lim="800000"/>
            <a:headEnd/>
            <a:tailEnd/>
          </a:ln>
        </p:spPr>
      </p:pic>
      <p:pic>
        <p:nvPicPr>
          <p:cNvPr id="7" name="Picture 3" descr="C:\Users\YAH.LİS\Desktop\images (1).jpg"/>
          <p:cNvPicPr>
            <a:picLocks noChangeAspect="1" noChangeArrowheads="1"/>
          </p:cNvPicPr>
          <p:nvPr/>
        </p:nvPicPr>
        <p:blipFill>
          <a:blip r:embed="rId3" cstate="print"/>
          <a:srcRect/>
          <a:stretch>
            <a:fillRect/>
          </a:stretch>
        </p:blipFill>
        <p:spPr bwMode="auto">
          <a:xfrm>
            <a:off x="0" y="5949280"/>
            <a:ext cx="1665559" cy="908720"/>
          </a:xfrm>
          <a:prstGeom prst="rect">
            <a:avLst/>
          </a:prstGeom>
          <a:noFill/>
        </p:spPr>
      </p:pic>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marL="342900" indent="-342900" algn="just">
              <a:lnSpc>
                <a:spcPct val="90000"/>
              </a:lnSpc>
              <a:spcBef>
                <a:spcPct val="50000"/>
              </a:spcBef>
              <a:buClr>
                <a:srgbClr val="FF0000"/>
              </a:buClr>
              <a:buSzPct val="140000"/>
              <a:buNone/>
            </a:pPr>
            <a:r>
              <a:rPr lang="tr-TR" sz="3600" b="1" dirty="0" smtClean="0">
                <a:solidFill>
                  <a:srgbClr val="C00000"/>
                </a:solidFill>
                <a:latin typeface="Comic Sans MS" pitchFamily="66" charset="0"/>
              </a:rPr>
              <a:t>Zihinsel Gelişim Ve Başarı</a:t>
            </a:r>
          </a:p>
          <a:p>
            <a:pPr marL="342900" indent="-342900" algn="just">
              <a:lnSpc>
                <a:spcPct val="90000"/>
              </a:lnSpc>
              <a:spcBef>
                <a:spcPct val="50000"/>
              </a:spcBef>
              <a:buClr>
                <a:srgbClr val="FF0000"/>
              </a:buClr>
              <a:buSzPct val="140000"/>
              <a:buNone/>
            </a:pPr>
            <a:r>
              <a:rPr lang="tr-TR" b="1" dirty="0" smtClean="0">
                <a:latin typeface="Comic Sans MS" pitchFamily="66" charset="0"/>
              </a:rPr>
              <a:t>Somut düşünceden soyut düşünceye geçiş hızlanmıştır.</a:t>
            </a:r>
          </a:p>
          <a:p>
            <a:pPr marL="342900" indent="-342900" algn="just">
              <a:lnSpc>
                <a:spcPct val="90000"/>
              </a:lnSpc>
              <a:spcBef>
                <a:spcPct val="50000"/>
              </a:spcBef>
              <a:buClr>
                <a:srgbClr val="FF0000"/>
              </a:buClr>
              <a:buSzPct val="140000"/>
              <a:buNone/>
            </a:pPr>
            <a:r>
              <a:rPr lang="tr-TR" b="1" dirty="0" smtClean="0">
                <a:latin typeface="Comic Sans MS" pitchFamily="66" charset="0"/>
              </a:rPr>
              <a:t>Olaylar hakkında sık sık görüş bildirirler.</a:t>
            </a:r>
          </a:p>
          <a:p>
            <a:pPr marL="342900" indent="-342900" algn="just">
              <a:lnSpc>
                <a:spcPct val="90000"/>
              </a:lnSpc>
              <a:spcBef>
                <a:spcPct val="50000"/>
              </a:spcBef>
              <a:buClr>
                <a:srgbClr val="FF0000"/>
              </a:buClr>
              <a:buSzPct val="140000"/>
              <a:buNone/>
            </a:pPr>
            <a:r>
              <a:rPr lang="tr-TR" b="1" dirty="0" smtClean="0">
                <a:latin typeface="Comic Sans MS" pitchFamily="66" charset="0"/>
              </a:rPr>
              <a:t>Kendi düşüncelerini kabul ettirme çabasındadırlar.</a:t>
            </a:r>
          </a:p>
          <a:p>
            <a:pPr marL="342900" indent="-342900" algn="just">
              <a:lnSpc>
                <a:spcPct val="90000"/>
              </a:lnSpc>
              <a:spcBef>
                <a:spcPct val="50000"/>
              </a:spcBef>
              <a:buClr>
                <a:srgbClr val="FF0000"/>
              </a:buClr>
              <a:buSzPct val="140000"/>
              <a:buNone/>
            </a:pPr>
            <a:r>
              <a:rPr lang="tr-TR" b="1" dirty="0" smtClean="0">
                <a:latin typeface="Comic Sans MS" pitchFamily="66" charset="0"/>
              </a:rPr>
              <a:t>İlgileri değişmiştir, sosyal olaylara siyasete, felsefeye ,dine ilgileri artmış derslere karşı ilgileri azalmıştır.</a:t>
            </a:r>
          </a:p>
          <a:p>
            <a:endParaRPr lang="tr-TR" dirty="0"/>
          </a:p>
        </p:txBody>
      </p:sp>
      <p:pic>
        <p:nvPicPr>
          <p:cNvPr id="4" name="Picture 4" descr="bd06675_"/>
          <p:cNvPicPr>
            <a:picLocks noChangeAspect="1" noChangeArrowheads="1"/>
          </p:cNvPicPr>
          <p:nvPr/>
        </p:nvPicPr>
        <p:blipFill>
          <a:blip r:embed="rId2" cstate="print"/>
          <a:srcRect/>
          <a:stretch>
            <a:fillRect/>
          </a:stretch>
        </p:blipFill>
        <p:spPr bwMode="auto">
          <a:xfrm>
            <a:off x="0" y="4653136"/>
            <a:ext cx="1783099" cy="2204864"/>
          </a:xfrm>
          <a:prstGeom prst="rect">
            <a:avLst/>
          </a:prstGeom>
          <a:noFill/>
          <a:ln w="9525">
            <a:noFill/>
            <a:miter lim="800000"/>
            <a:headEnd/>
            <a:tailEnd/>
          </a:ln>
        </p:spPr>
      </p:pic>
      <p:pic>
        <p:nvPicPr>
          <p:cNvPr id="5" name="Picture 4" descr="C:\WINDOWS\Desktop\KİTAPÇIK\resimler\çizgi, çalışan kız.gif">
            <a:extLst>
              <a:ext uri="{FF2B5EF4-FFF2-40B4-BE49-F238E27FC236}">
                <a16:creationId xmlns:a16="http://schemas.microsoft.com/office/drawing/2014/main" xmlns="" id="{1CFD5B3D-5A7A-EBE4-4556-776BA9025F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34275" y="4491037"/>
            <a:ext cx="1609725" cy="2366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476672"/>
            <a:ext cx="8352928" cy="4672048"/>
          </a:xfrm>
          <a:prstGeom prst="rect">
            <a:avLst/>
          </a:prstGeom>
        </p:spPr>
        <p:txBody>
          <a:bodyPr wrap="square">
            <a:spAutoFit/>
          </a:bodyPr>
          <a:lstStyle/>
          <a:p>
            <a:pPr>
              <a:lnSpc>
                <a:spcPct val="80000"/>
              </a:lnSpc>
              <a:buClr>
                <a:srgbClr val="FF0000"/>
              </a:buClr>
              <a:buSzPct val="140000"/>
            </a:pPr>
            <a:endParaRPr lang="tr-TR" sz="2800" b="1" dirty="0" smtClean="0">
              <a:solidFill>
                <a:srgbClr val="C00000"/>
              </a:solidFill>
              <a:latin typeface="Comic Sans MS" pitchFamily="66" charset="0"/>
            </a:endParaRPr>
          </a:p>
          <a:p>
            <a:pPr>
              <a:lnSpc>
                <a:spcPct val="80000"/>
              </a:lnSpc>
              <a:buClr>
                <a:srgbClr val="FF0000"/>
              </a:buClr>
              <a:buSzPct val="140000"/>
            </a:pPr>
            <a:r>
              <a:rPr lang="tr-TR" sz="3600" b="1" dirty="0" smtClean="0">
                <a:solidFill>
                  <a:srgbClr val="C00000"/>
                </a:solidFill>
                <a:latin typeface="Comic Sans MS" pitchFamily="66" charset="0"/>
              </a:rPr>
              <a:t>Duygusal Gelişim Ve Başarı</a:t>
            </a:r>
          </a:p>
          <a:p>
            <a:pPr>
              <a:lnSpc>
                <a:spcPct val="80000"/>
              </a:lnSpc>
              <a:buClr>
                <a:srgbClr val="FF0000"/>
              </a:buClr>
              <a:buSzPct val="140000"/>
            </a:pPr>
            <a:r>
              <a:rPr lang="tr-TR" sz="2800" b="1" dirty="0" smtClean="0">
                <a:latin typeface="Comic Sans MS" pitchFamily="66" charset="0"/>
              </a:rPr>
              <a:t>Duygular iniş çıkışlar gösterirler.                         Bir bakarsınız ağlıyor bir bakarsınız gülüyor</a:t>
            </a:r>
          </a:p>
          <a:p>
            <a:pPr>
              <a:lnSpc>
                <a:spcPct val="80000"/>
              </a:lnSpc>
              <a:buClr>
                <a:srgbClr val="FF0000"/>
              </a:buClr>
              <a:buSzPct val="140000"/>
            </a:pPr>
            <a:endParaRPr lang="tr-TR" sz="2800" b="1" dirty="0" smtClean="0">
              <a:latin typeface="Comic Sans MS" pitchFamily="66" charset="0"/>
            </a:endParaRPr>
          </a:p>
          <a:p>
            <a:pPr>
              <a:lnSpc>
                <a:spcPct val="80000"/>
              </a:lnSpc>
              <a:buClr>
                <a:srgbClr val="FF0000"/>
              </a:buClr>
              <a:buSzPct val="140000"/>
            </a:pPr>
            <a:r>
              <a:rPr lang="tr-TR" sz="2800" b="1" dirty="0" smtClean="0">
                <a:latin typeface="Comic Sans MS" pitchFamily="66" charset="0"/>
              </a:rPr>
              <a:t>Çelişkili duygular yaşarlar.                               Hem yalnızlığı savunurlar hem de arkadaş guruplarının olmasını isterler.</a:t>
            </a:r>
          </a:p>
          <a:p>
            <a:pPr>
              <a:lnSpc>
                <a:spcPct val="80000"/>
              </a:lnSpc>
              <a:buClr>
                <a:srgbClr val="FF0000"/>
              </a:buClr>
              <a:buSzPct val="140000"/>
            </a:pPr>
            <a:endParaRPr lang="tr-TR" sz="2800" b="1" dirty="0" smtClean="0">
              <a:latin typeface="Comic Sans MS" pitchFamily="66" charset="0"/>
            </a:endParaRPr>
          </a:p>
          <a:p>
            <a:pPr>
              <a:lnSpc>
                <a:spcPct val="80000"/>
              </a:lnSpc>
              <a:buClr>
                <a:srgbClr val="FF0000"/>
              </a:buClr>
              <a:buSzPct val="140000"/>
            </a:pPr>
            <a:r>
              <a:rPr lang="tr-TR" sz="2800" b="1" dirty="0" smtClean="0">
                <a:latin typeface="Comic Sans MS" pitchFamily="66" charset="0"/>
              </a:rPr>
              <a:t>Çevreden İlgi ve onay beklerler.</a:t>
            </a:r>
          </a:p>
          <a:p>
            <a:pPr>
              <a:lnSpc>
                <a:spcPct val="80000"/>
              </a:lnSpc>
              <a:buClr>
                <a:srgbClr val="FF0000"/>
              </a:buClr>
              <a:buSzPct val="140000"/>
            </a:pPr>
            <a:endParaRPr lang="tr-TR" sz="2800" b="1" dirty="0" smtClean="0">
              <a:latin typeface="Comic Sans MS" pitchFamily="66" charset="0"/>
            </a:endParaRPr>
          </a:p>
          <a:p>
            <a:pPr>
              <a:lnSpc>
                <a:spcPct val="80000"/>
              </a:lnSpc>
              <a:buClr>
                <a:srgbClr val="FF0000"/>
              </a:buClr>
              <a:buSzPct val="140000"/>
            </a:pPr>
            <a:r>
              <a:rPr lang="tr-TR" sz="2800" b="1" dirty="0" smtClean="0">
                <a:latin typeface="Comic Sans MS" pitchFamily="66" charset="0"/>
              </a:rPr>
              <a:t>Utangaçlık , karamsarlık, can sıkıntısı , öfke  patlamaları görülür.</a:t>
            </a:r>
          </a:p>
        </p:txBody>
      </p:sp>
      <p:pic>
        <p:nvPicPr>
          <p:cNvPr id="3074" name="Picture 2" descr="C:\Users\YAH.LİS\Desktop\images.jpg"/>
          <p:cNvPicPr>
            <a:picLocks noChangeAspect="1" noChangeArrowheads="1"/>
          </p:cNvPicPr>
          <p:nvPr/>
        </p:nvPicPr>
        <p:blipFill>
          <a:blip r:embed="rId2" cstate="print"/>
          <a:srcRect/>
          <a:stretch>
            <a:fillRect/>
          </a:stretch>
        </p:blipFill>
        <p:spPr bwMode="auto">
          <a:xfrm>
            <a:off x="6443192" y="5063232"/>
            <a:ext cx="2700808" cy="1794768"/>
          </a:xfrm>
          <a:prstGeom prst="rect">
            <a:avLst/>
          </a:prstGeom>
          <a:noFill/>
        </p:spPr>
      </p:pic>
      <p:pic>
        <p:nvPicPr>
          <p:cNvPr id="3077" name="Picture 5" descr="C:\Program Files\Microsoft Office\MEDIA\CAGCAT10\j0195812.wmf"/>
          <p:cNvPicPr>
            <a:picLocks noChangeAspect="1" noChangeArrowheads="1"/>
          </p:cNvPicPr>
          <p:nvPr/>
        </p:nvPicPr>
        <p:blipFill>
          <a:blip r:embed="rId3" cstate="print"/>
          <a:srcRect/>
          <a:stretch>
            <a:fillRect/>
          </a:stretch>
        </p:blipFill>
        <p:spPr bwMode="auto">
          <a:xfrm>
            <a:off x="251520" y="5033772"/>
            <a:ext cx="1773022" cy="1824228"/>
          </a:xfrm>
          <a:prstGeom prst="rect">
            <a:avLst/>
          </a:prstGeom>
          <a:noFill/>
        </p:spPr>
      </p:pic>
      <p:pic>
        <p:nvPicPr>
          <p:cNvPr id="12" name="Picture 3" descr="C:\Program Files\Microsoft Office\MEDIA\CAGCAT10\j0286034.wmf"/>
          <p:cNvPicPr>
            <a:picLocks noChangeAspect="1" noChangeArrowheads="1"/>
          </p:cNvPicPr>
          <p:nvPr/>
        </p:nvPicPr>
        <p:blipFill>
          <a:blip r:embed="rId4" cstate="print"/>
          <a:srcRect/>
          <a:stretch>
            <a:fillRect/>
          </a:stretch>
        </p:blipFill>
        <p:spPr bwMode="auto">
          <a:xfrm>
            <a:off x="7740352" y="476672"/>
            <a:ext cx="918972" cy="885139"/>
          </a:xfrm>
          <a:prstGeom prst="rect">
            <a:avLst/>
          </a:prstGeom>
          <a:noFill/>
        </p:spPr>
      </p:pic>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1124744"/>
            <a:ext cx="8183880" cy="4608512"/>
          </a:xfrm>
        </p:spPr>
        <p:txBody>
          <a:bodyPr/>
          <a:lstStyle/>
          <a:p>
            <a:pPr>
              <a:buNone/>
            </a:pPr>
            <a:r>
              <a:rPr lang="tr-TR" dirty="0" smtClean="0"/>
              <a:t> </a:t>
            </a:r>
          </a:p>
          <a:p>
            <a:pPr>
              <a:buNone/>
            </a:pPr>
            <a:r>
              <a:rPr lang="tr-TR" sz="3200" dirty="0" smtClean="0"/>
              <a:t>Sunum İçeriği</a:t>
            </a:r>
          </a:p>
          <a:p>
            <a:r>
              <a:rPr lang="tr-TR" sz="3200" dirty="0" smtClean="0"/>
              <a:t>Başarı</a:t>
            </a:r>
          </a:p>
          <a:p>
            <a:r>
              <a:rPr lang="tr-TR" sz="3200" dirty="0" smtClean="0"/>
              <a:t>Okul Başarısı</a:t>
            </a:r>
          </a:p>
          <a:p>
            <a:r>
              <a:rPr lang="tr-TR" sz="3200" dirty="0" smtClean="0"/>
              <a:t>Başarıyı Etkileyen Etmenler</a:t>
            </a:r>
          </a:p>
          <a:p>
            <a:r>
              <a:rPr lang="tr-TR" sz="3200" dirty="0" smtClean="0"/>
              <a:t>Motivasyon </a:t>
            </a:r>
          </a:p>
          <a:p>
            <a:r>
              <a:rPr lang="tr-TR" sz="3200" dirty="0" smtClean="0"/>
              <a:t>Ergenlik Dönemi</a:t>
            </a:r>
          </a:p>
          <a:p>
            <a:r>
              <a:rPr lang="tr-TR" sz="3200" dirty="0" smtClean="0"/>
              <a:t>Okul Başarısını Artırmaya Yönelik Öneriler</a:t>
            </a:r>
          </a:p>
          <a:p>
            <a:endParaRPr lang="tr-TR" dirty="0" smtClean="0"/>
          </a:p>
          <a:p>
            <a:endParaRPr lang="tr-TR" dirty="0"/>
          </a:p>
        </p:txBody>
      </p:sp>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620688"/>
            <a:ext cx="7920880" cy="5078313"/>
          </a:xfrm>
          <a:prstGeom prst="rect">
            <a:avLst/>
          </a:prstGeom>
        </p:spPr>
        <p:txBody>
          <a:bodyPr wrap="square">
            <a:spAutoFit/>
          </a:bodyPr>
          <a:lstStyle/>
          <a:p>
            <a:pPr algn="ctr">
              <a:buClr>
                <a:srgbClr val="FF0000"/>
              </a:buClr>
              <a:buSzPct val="140000"/>
            </a:pPr>
            <a:r>
              <a:rPr lang="tr-TR" sz="3600" b="1" dirty="0" smtClean="0">
                <a:solidFill>
                  <a:srgbClr val="C00000"/>
                </a:solidFill>
                <a:latin typeface="Comic Sans MS" pitchFamily="66" charset="0"/>
              </a:rPr>
              <a:t>Sosyal Gelişim ve Başarı</a:t>
            </a:r>
          </a:p>
          <a:p>
            <a:pPr algn="ctr">
              <a:buClr>
                <a:srgbClr val="FF0000"/>
              </a:buClr>
              <a:buSzPct val="140000"/>
            </a:pPr>
            <a:r>
              <a:rPr lang="tr-TR" sz="2400" b="1" dirty="0" smtClean="0">
                <a:latin typeface="Comic Sans MS" pitchFamily="66" charset="0"/>
              </a:rPr>
              <a:t>Ergen çocukluk dönemi ile yetişkinlik arasında sıkışmış durumdadır.</a:t>
            </a:r>
          </a:p>
          <a:p>
            <a:pPr algn="ctr">
              <a:buClr>
                <a:srgbClr val="FF0000"/>
              </a:buClr>
              <a:buSzPct val="140000"/>
            </a:pPr>
            <a:r>
              <a:rPr lang="tr-TR" sz="2400" b="1" dirty="0" smtClean="0">
                <a:latin typeface="Comic Sans MS" pitchFamily="66" charset="0"/>
              </a:rPr>
              <a:t>Ergen,toplum içinde kendisine yer edinme çabasındadır.Kim olduğunu,neye inanacağını ,amacının neler olduğunu,Nasıl davranacağını…</a:t>
            </a:r>
          </a:p>
          <a:p>
            <a:pPr algn="ctr">
              <a:buClr>
                <a:srgbClr val="FF0000"/>
              </a:buClr>
              <a:buSzPct val="140000"/>
            </a:pPr>
            <a:r>
              <a:rPr lang="tr-TR" sz="2400" b="1" dirty="0" smtClean="0">
                <a:latin typeface="Comic Sans MS" pitchFamily="66" charset="0"/>
              </a:rPr>
              <a:t>Arkadaşları çok önemlidir.Zamanının çoğunluğunu onlarla geçirir.</a:t>
            </a:r>
          </a:p>
          <a:p>
            <a:pPr algn="ctr">
              <a:buClr>
                <a:srgbClr val="FF0000"/>
              </a:buClr>
              <a:buSzPct val="140000"/>
            </a:pPr>
            <a:r>
              <a:rPr lang="tr-TR" sz="2400" b="1" dirty="0" smtClean="0">
                <a:latin typeface="Comic Sans MS" pitchFamily="66" charset="0"/>
              </a:rPr>
              <a:t>Çevredeki insanlarla özdeşim kurar ve özdeşim kurdukları İnsanlar gibi davranırlar</a:t>
            </a:r>
          </a:p>
          <a:p>
            <a:pPr algn="ctr">
              <a:buClr>
                <a:srgbClr val="FF0000"/>
              </a:buClr>
              <a:buSzPct val="140000"/>
            </a:pPr>
            <a:r>
              <a:rPr lang="tr-TR" sz="2400" b="1" dirty="0" smtClean="0">
                <a:latin typeface="Comic Sans MS" pitchFamily="66" charset="0"/>
              </a:rPr>
              <a:t>Hırçın davranışlarda bulunurlar toplum kurallarını benimsemekte zorlanabilirler.</a:t>
            </a:r>
          </a:p>
          <a:p>
            <a:pPr algn="ctr">
              <a:buClr>
                <a:srgbClr val="FF0000"/>
              </a:buClr>
              <a:buSzPct val="140000"/>
            </a:pPr>
            <a:r>
              <a:rPr lang="tr-TR" sz="2400" b="1" dirty="0" smtClean="0">
                <a:latin typeface="Comic Sans MS" pitchFamily="66" charset="0"/>
              </a:rPr>
              <a:t>Sorumluluklarından kaçabilirler</a:t>
            </a:r>
            <a:r>
              <a:rPr lang="tr-TR" b="1" dirty="0" smtClean="0">
                <a:latin typeface="Comic Sans MS" pitchFamily="66" charset="0"/>
              </a:rPr>
              <a:t>.</a:t>
            </a:r>
          </a:p>
        </p:txBody>
      </p:sp>
      <p:pic>
        <p:nvPicPr>
          <p:cNvPr id="4100" name="Picture 4" descr="C:\Program Files\Microsoft Office\MEDIA\CAGCAT10\j0291984.wmf"/>
          <p:cNvPicPr>
            <a:picLocks noChangeAspect="1" noChangeArrowheads="1"/>
          </p:cNvPicPr>
          <p:nvPr/>
        </p:nvPicPr>
        <p:blipFill>
          <a:blip r:embed="rId2" cstate="print"/>
          <a:srcRect/>
          <a:stretch>
            <a:fillRect/>
          </a:stretch>
        </p:blipFill>
        <p:spPr bwMode="auto">
          <a:xfrm>
            <a:off x="179512" y="4944161"/>
            <a:ext cx="1807769" cy="1913839"/>
          </a:xfrm>
          <a:prstGeom prst="rect">
            <a:avLst/>
          </a:prstGeom>
          <a:noFill/>
        </p:spPr>
      </p:pic>
      <p:pic>
        <p:nvPicPr>
          <p:cNvPr id="4102" name="Picture 6" descr="C:\Users\YAH.LİS\AppData\Local\Microsoft\Windows\Temporary Internet Files\Content.IE5\9RWZQJSC\kid_young_face_little_boy_child_smile_thoughtful-1022673[1].jpg"/>
          <p:cNvPicPr>
            <a:picLocks noChangeAspect="1" noChangeArrowheads="1"/>
          </p:cNvPicPr>
          <p:nvPr/>
        </p:nvPicPr>
        <p:blipFill>
          <a:blip r:embed="rId3" cstate="print"/>
          <a:srcRect/>
          <a:stretch>
            <a:fillRect/>
          </a:stretch>
        </p:blipFill>
        <p:spPr bwMode="auto">
          <a:xfrm>
            <a:off x="6948265" y="4941168"/>
            <a:ext cx="1979648" cy="1728192"/>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83568" y="548680"/>
            <a:ext cx="7992888" cy="1477328"/>
          </a:xfrm>
          <a:prstGeom prst="rect">
            <a:avLst/>
          </a:prstGeom>
        </p:spPr>
        <p:txBody>
          <a:bodyPr wrap="square">
            <a:spAutoFit/>
          </a:bodyPr>
          <a:lstStyle/>
          <a:p>
            <a:pPr algn="ctr"/>
            <a:r>
              <a:rPr lang="tr-TR" sz="3600" b="1" dirty="0" smtClean="0">
                <a:solidFill>
                  <a:srgbClr val="FFFF00"/>
                </a:solidFill>
              </a:rPr>
              <a:t>Okul Başarısını Arttırmaya Yönelik Öneriler</a:t>
            </a:r>
          </a:p>
          <a:p>
            <a:endParaRPr lang="tr-TR" b="1" dirty="0" smtClean="0"/>
          </a:p>
        </p:txBody>
      </p:sp>
      <p:sp>
        <p:nvSpPr>
          <p:cNvPr id="3" name="2 Dikdörtgen"/>
          <p:cNvSpPr/>
          <p:nvPr/>
        </p:nvSpPr>
        <p:spPr>
          <a:xfrm>
            <a:off x="467544" y="1595021"/>
            <a:ext cx="8352928" cy="5262979"/>
          </a:xfrm>
          <a:prstGeom prst="rect">
            <a:avLst/>
          </a:prstGeom>
        </p:spPr>
        <p:txBody>
          <a:bodyPr wrap="square">
            <a:spAutoFit/>
          </a:bodyPr>
          <a:lstStyle/>
          <a:p>
            <a:r>
              <a:rPr lang="tr-TR" sz="2800" dirty="0" smtClean="0"/>
              <a:t>    Öğretim yönteminin öğrencilerin özellilerine, anlatılan konuya  ve derse göre ayarlanmalı</a:t>
            </a:r>
          </a:p>
          <a:p>
            <a:r>
              <a:rPr lang="tr-TR" sz="2800" dirty="0" smtClean="0"/>
              <a:t>    Öğrencinin birden fazla duyu organına hitap etmesine özen gösterilmeli, çeşitli araç gereç kullanarak               öğretim canlı kılınmalı ,öğrencinin aktif katılımı sağlanmalı</a:t>
            </a:r>
          </a:p>
          <a:p>
            <a:r>
              <a:rPr lang="tr-TR" sz="2800" dirty="0" smtClean="0"/>
              <a:t>    Doğru davranışın pekiştirilmesi ve ödüllendirmesi yoluyla öğrencide öğrenme isteği ve hevesi uyandırılmalı </a:t>
            </a:r>
          </a:p>
          <a:p>
            <a:r>
              <a:rPr lang="tr-TR" sz="2800" dirty="0" smtClean="0"/>
              <a:t/>
            </a:r>
            <a:br>
              <a:rPr lang="tr-TR" sz="2800" dirty="0" smtClean="0"/>
            </a:br>
            <a:endParaRPr lang="tr-TR" sz="2800" dirty="0" smtClean="0"/>
          </a:p>
          <a:p>
            <a:r>
              <a:rPr lang="tr-TR" sz="2800" dirty="0" smtClean="0"/>
              <a:t/>
            </a:r>
            <a:br>
              <a:rPr lang="tr-TR" sz="2800" dirty="0" smtClean="0"/>
            </a:br>
            <a:endParaRPr lang="tr-TR" sz="2800" dirty="0"/>
          </a:p>
        </p:txBody>
      </p:sp>
      <p:pic>
        <p:nvPicPr>
          <p:cNvPr id="5122" name="Picture 2" descr="C:\Program Files\Microsoft Office\MEDIA\CAGCAT10\j0149481.wmf"/>
          <p:cNvPicPr>
            <a:picLocks noChangeAspect="1" noChangeArrowheads="1"/>
          </p:cNvPicPr>
          <p:nvPr/>
        </p:nvPicPr>
        <p:blipFill>
          <a:blip r:embed="rId2" cstate="print"/>
          <a:srcRect/>
          <a:stretch>
            <a:fillRect/>
          </a:stretch>
        </p:blipFill>
        <p:spPr bwMode="auto">
          <a:xfrm>
            <a:off x="2699792" y="5155805"/>
            <a:ext cx="1675082" cy="1702195"/>
          </a:xfrm>
          <a:prstGeom prst="rect">
            <a:avLst/>
          </a:prstGeom>
          <a:noFill/>
        </p:spPr>
      </p:pic>
      <p:pic>
        <p:nvPicPr>
          <p:cNvPr id="5123" name="Picture 3" descr="C:\Program Files\Microsoft Office\MEDIA\CAGCAT10\j0186348.wmf"/>
          <p:cNvPicPr>
            <a:picLocks noChangeAspect="1" noChangeArrowheads="1"/>
          </p:cNvPicPr>
          <p:nvPr/>
        </p:nvPicPr>
        <p:blipFill>
          <a:blip r:embed="rId3" cstate="print"/>
          <a:srcRect/>
          <a:stretch>
            <a:fillRect/>
          </a:stretch>
        </p:blipFill>
        <p:spPr bwMode="auto">
          <a:xfrm>
            <a:off x="7380312" y="5157192"/>
            <a:ext cx="1289304" cy="1477856"/>
          </a:xfrm>
          <a:prstGeom prst="rect">
            <a:avLst/>
          </a:prstGeom>
          <a:noFill/>
        </p:spPr>
      </p:pic>
    </p:spTree>
  </p:cSld>
  <p:clrMapOvr>
    <a:masterClrMapping/>
  </p:clrMapOvr>
  <p:transition spd="med">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11560" y="1052736"/>
            <a:ext cx="8064896" cy="2369880"/>
          </a:xfrm>
          <a:prstGeom prst="rect">
            <a:avLst/>
          </a:prstGeom>
        </p:spPr>
        <p:txBody>
          <a:bodyPr wrap="square">
            <a:spAutoFit/>
          </a:bodyPr>
          <a:lstStyle/>
          <a:p>
            <a:r>
              <a:rPr lang="tr-TR" sz="2800" dirty="0" smtClean="0"/>
              <a:t>  Okul ve aile ortamında bireyler arası ilişkilerin düzenli, huzurlu ve sağlıklı olması, çocuğun sevgi ve güven içinde büyümesi, çocuğun kendisini geliştirmesi için fırsat sağlanmalı </a:t>
            </a:r>
          </a:p>
          <a:p>
            <a:endParaRPr lang="tr-TR" dirty="0" smtClean="0"/>
          </a:p>
          <a:p>
            <a:endParaRPr lang="tr-TR" dirty="0"/>
          </a:p>
        </p:txBody>
      </p:sp>
      <p:sp>
        <p:nvSpPr>
          <p:cNvPr id="5" name="4 Dikdörtgen"/>
          <p:cNvSpPr/>
          <p:nvPr/>
        </p:nvSpPr>
        <p:spPr>
          <a:xfrm>
            <a:off x="611560" y="2780928"/>
            <a:ext cx="8352928" cy="1661993"/>
          </a:xfrm>
          <a:prstGeom prst="rect">
            <a:avLst/>
          </a:prstGeom>
        </p:spPr>
        <p:txBody>
          <a:bodyPr wrap="square">
            <a:spAutoFit/>
          </a:bodyPr>
          <a:lstStyle/>
          <a:p>
            <a:endParaRPr lang="tr-TR" dirty="0" smtClean="0"/>
          </a:p>
          <a:p>
            <a:r>
              <a:rPr lang="tr-TR" sz="2800" dirty="0" smtClean="0"/>
              <a:t>   Güven duygusu hisseden çocuk sınıf içindeki uyumunda olduğu kadar ders başarısında da gelişme gösterir bu yüzden güven ortamının sağlanmalı</a:t>
            </a:r>
          </a:p>
        </p:txBody>
      </p:sp>
      <p:pic>
        <p:nvPicPr>
          <p:cNvPr id="6147" name="Picture 3" descr="C:\Program Files\Microsoft Office\MEDIA\CAGCAT10\j0205462.wmf"/>
          <p:cNvPicPr>
            <a:picLocks noChangeAspect="1" noChangeArrowheads="1"/>
          </p:cNvPicPr>
          <p:nvPr/>
        </p:nvPicPr>
        <p:blipFill>
          <a:blip r:embed="rId3" cstate="print"/>
          <a:srcRect/>
          <a:stretch>
            <a:fillRect/>
          </a:stretch>
        </p:blipFill>
        <p:spPr bwMode="auto">
          <a:xfrm>
            <a:off x="0" y="5048402"/>
            <a:ext cx="1818742" cy="1809598"/>
          </a:xfrm>
          <a:prstGeom prst="rect">
            <a:avLst/>
          </a:prstGeom>
          <a:noFill/>
        </p:spPr>
      </p:pic>
      <p:pic>
        <p:nvPicPr>
          <p:cNvPr id="6149" name="Picture 5" descr="C:\Program Files\Microsoft Office\MEDIA\CAGCAT10\j0234687.gif"/>
          <p:cNvPicPr>
            <a:picLocks noChangeAspect="1" noChangeArrowheads="1" noCrop="1"/>
          </p:cNvPicPr>
          <p:nvPr/>
        </p:nvPicPr>
        <p:blipFill>
          <a:blip r:embed="rId4" cstate="print"/>
          <a:srcRect/>
          <a:stretch>
            <a:fillRect/>
          </a:stretch>
        </p:blipFill>
        <p:spPr bwMode="auto">
          <a:xfrm>
            <a:off x="7596336" y="5805264"/>
            <a:ext cx="1228725" cy="723900"/>
          </a:xfrm>
          <a:prstGeom prst="rect">
            <a:avLst/>
          </a:prstGeom>
          <a:noFill/>
        </p:spPr>
      </p:pic>
    </p:spTree>
  </p:cSld>
  <p:clrMapOvr>
    <a:masterClrMapping/>
  </p:clrMapOvr>
  <p:transition spd="med">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836712"/>
            <a:ext cx="8064896" cy="923330"/>
          </a:xfrm>
          <a:prstGeom prst="rect">
            <a:avLst/>
          </a:prstGeom>
        </p:spPr>
        <p:txBody>
          <a:bodyPr wrap="square">
            <a:spAutoFit/>
          </a:bodyPr>
          <a:lstStyle/>
          <a:p>
            <a:endParaRPr lang="tr-TR" dirty="0" smtClean="0"/>
          </a:p>
          <a:p>
            <a:endParaRPr lang="tr-TR" dirty="0" smtClean="0"/>
          </a:p>
          <a:p>
            <a:endParaRPr lang="tr-TR" dirty="0"/>
          </a:p>
        </p:txBody>
      </p:sp>
      <p:sp>
        <p:nvSpPr>
          <p:cNvPr id="3" name="2 Dikdörtgen"/>
          <p:cNvSpPr/>
          <p:nvPr/>
        </p:nvSpPr>
        <p:spPr>
          <a:xfrm>
            <a:off x="539552" y="548680"/>
            <a:ext cx="8280920" cy="4401205"/>
          </a:xfrm>
          <a:prstGeom prst="rect">
            <a:avLst/>
          </a:prstGeom>
        </p:spPr>
        <p:txBody>
          <a:bodyPr wrap="square">
            <a:spAutoFit/>
          </a:bodyPr>
          <a:lstStyle/>
          <a:p>
            <a:r>
              <a:rPr lang="tr-TR" sz="2800" dirty="0" smtClean="0"/>
              <a:t>Başarılı bir öğrenme ortamının oluşturulması büyük ölçüde iyi bir öğrenci öğretmen diyalogunun oluşmasına bağlıdır. </a:t>
            </a:r>
          </a:p>
          <a:p>
            <a:r>
              <a:rPr lang="tr-TR" sz="2800" dirty="0" smtClean="0"/>
              <a:t>Öğrencinin bireysel özelliklerini tanıyan, başarısı nedeniyle sınıf içinde onun gururunu okşayan, başarısız olduğunda destek gösteren öğretmen çocuğun ders başarısını etkiler </a:t>
            </a:r>
          </a:p>
          <a:p>
            <a:r>
              <a:rPr lang="tr-TR" sz="2800" dirty="0" smtClean="0"/>
              <a:t> Öğretmenin öğrencileri ayrı ayrı tanımaya çalışması, Farklı potansiyele sahip bireyler olarak kabul etmesi ve değerlendirmeleri bu ölçüye göre yapması</a:t>
            </a:r>
            <a:endParaRPr lang="tr-TR" sz="2800" dirty="0"/>
          </a:p>
        </p:txBody>
      </p:sp>
      <p:pic>
        <p:nvPicPr>
          <p:cNvPr id="7170" name="Picture 2" descr="C:\Program Files\Microsoft Office\MEDIA\CAGCAT10\j0235319.wmf"/>
          <p:cNvPicPr>
            <a:picLocks noChangeAspect="1" noChangeArrowheads="1"/>
          </p:cNvPicPr>
          <p:nvPr/>
        </p:nvPicPr>
        <p:blipFill>
          <a:blip r:embed="rId2" cstate="print"/>
          <a:srcRect/>
          <a:stretch>
            <a:fillRect/>
          </a:stretch>
        </p:blipFill>
        <p:spPr bwMode="auto">
          <a:xfrm>
            <a:off x="0" y="5035601"/>
            <a:ext cx="1784909" cy="1822399"/>
          </a:xfrm>
          <a:prstGeom prst="rect">
            <a:avLst/>
          </a:prstGeom>
          <a:noFill/>
        </p:spPr>
      </p:pic>
      <p:pic>
        <p:nvPicPr>
          <p:cNvPr id="7171" name="Picture 3" descr="C:\Program Files\Microsoft Office\MEDIA\CAGCAT10\j0240719.wmf"/>
          <p:cNvPicPr>
            <a:picLocks noChangeAspect="1" noChangeArrowheads="1"/>
          </p:cNvPicPr>
          <p:nvPr/>
        </p:nvPicPr>
        <p:blipFill>
          <a:blip r:embed="rId3" cstate="print"/>
          <a:srcRect/>
          <a:stretch>
            <a:fillRect/>
          </a:stretch>
        </p:blipFill>
        <p:spPr bwMode="auto">
          <a:xfrm>
            <a:off x="7979969" y="5031029"/>
            <a:ext cx="1164031" cy="1826971"/>
          </a:xfrm>
          <a:prstGeom prst="rect">
            <a:avLst/>
          </a:prstGeom>
          <a:noFill/>
        </p:spPr>
      </p:pic>
      <p:pic>
        <p:nvPicPr>
          <p:cNvPr id="7172" name="Picture 4" descr="C:\Program Files\Microsoft Office\MEDIA\CAGCAT10\j0286034.wmf"/>
          <p:cNvPicPr>
            <a:picLocks noChangeAspect="1" noChangeArrowheads="1"/>
          </p:cNvPicPr>
          <p:nvPr/>
        </p:nvPicPr>
        <p:blipFill>
          <a:blip r:embed="rId4" cstate="print"/>
          <a:srcRect/>
          <a:stretch>
            <a:fillRect/>
          </a:stretch>
        </p:blipFill>
        <p:spPr bwMode="auto">
          <a:xfrm>
            <a:off x="3995936" y="5589240"/>
            <a:ext cx="918972" cy="885139"/>
          </a:xfrm>
          <a:prstGeom prst="rect">
            <a:avLst/>
          </a:prstGeom>
          <a:noFill/>
        </p:spPr>
      </p:pic>
    </p:spTree>
  </p:cSld>
  <p:clrMapOvr>
    <a:masterClrMapping/>
  </p:clrMapOvr>
  <p:transition spd="med">
    <p:push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692697"/>
            <a:ext cx="8064896" cy="2092881"/>
          </a:xfrm>
          <a:prstGeom prst="rect">
            <a:avLst/>
          </a:prstGeom>
        </p:spPr>
        <p:txBody>
          <a:bodyPr wrap="square">
            <a:spAutoFit/>
          </a:bodyPr>
          <a:lstStyle/>
          <a:p>
            <a:r>
              <a:rPr lang="tr-TR" sz="2800" dirty="0" smtClean="0"/>
              <a:t>Yaparak yaşayarak öğrenme modeli ile öğrencilerin derse aktif katılımı sağlanması bu sayede öğrencilerin  Başarıya  ulaşmaları  sağlanarak sorumluluk sahibi bireyler olmalarına yardımcı olunması</a:t>
            </a:r>
          </a:p>
          <a:p>
            <a:endParaRPr lang="tr-TR" dirty="0"/>
          </a:p>
        </p:txBody>
      </p:sp>
      <p:sp>
        <p:nvSpPr>
          <p:cNvPr id="3" name="2 Dikdörtgen"/>
          <p:cNvSpPr/>
          <p:nvPr/>
        </p:nvSpPr>
        <p:spPr>
          <a:xfrm>
            <a:off x="467544" y="2708920"/>
            <a:ext cx="8208912" cy="954107"/>
          </a:xfrm>
          <a:prstGeom prst="rect">
            <a:avLst/>
          </a:prstGeom>
        </p:spPr>
        <p:txBody>
          <a:bodyPr wrap="square">
            <a:spAutoFit/>
          </a:bodyPr>
          <a:lstStyle/>
          <a:p>
            <a:r>
              <a:rPr lang="tr-TR" dirty="0" smtClean="0"/>
              <a:t> </a:t>
            </a:r>
            <a:r>
              <a:rPr lang="tr-TR" sz="2800" dirty="0" smtClean="0"/>
              <a:t>Düzenli ve verimli çalışma alışkanlığı edinmelerine yardımcı olunması</a:t>
            </a:r>
            <a:endParaRPr lang="tr-TR" sz="2800" dirty="0"/>
          </a:p>
        </p:txBody>
      </p:sp>
      <p:sp>
        <p:nvSpPr>
          <p:cNvPr id="4" name="3 Dikdörtgen"/>
          <p:cNvSpPr/>
          <p:nvPr/>
        </p:nvSpPr>
        <p:spPr>
          <a:xfrm>
            <a:off x="539552" y="3861048"/>
            <a:ext cx="7992888" cy="1815882"/>
          </a:xfrm>
          <a:prstGeom prst="rect">
            <a:avLst/>
          </a:prstGeom>
        </p:spPr>
        <p:txBody>
          <a:bodyPr wrap="square">
            <a:spAutoFit/>
          </a:bodyPr>
          <a:lstStyle/>
          <a:p>
            <a:r>
              <a:rPr lang="tr-TR" sz="2800" dirty="0" smtClean="0"/>
              <a:t>Gençler akademik yönden başarısız olsa bile  onların özel yeteneğinin ,ilgi alanları olduğu göz önünde bulundurulması bu konulara zaman ayrılması</a:t>
            </a:r>
          </a:p>
          <a:p>
            <a:endParaRPr lang="tr-TR" sz="2800" dirty="0" smtClean="0"/>
          </a:p>
        </p:txBody>
      </p:sp>
      <p:pic>
        <p:nvPicPr>
          <p:cNvPr id="8194" name="Picture 2" descr="C:\Program Files\Microsoft Office\MEDIA\CAGCAT10\j0293844.wmf"/>
          <p:cNvPicPr>
            <a:picLocks noChangeAspect="1" noChangeArrowheads="1"/>
          </p:cNvPicPr>
          <p:nvPr/>
        </p:nvPicPr>
        <p:blipFill>
          <a:blip r:embed="rId2" cstate="print"/>
          <a:srcRect/>
          <a:stretch>
            <a:fillRect/>
          </a:stretch>
        </p:blipFill>
        <p:spPr bwMode="auto">
          <a:xfrm>
            <a:off x="7405726" y="5229200"/>
            <a:ext cx="1738274" cy="1827886"/>
          </a:xfrm>
          <a:prstGeom prst="rect">
            <a:avLst/>
          </a:prstGeom>
          <a:noFill/>
        </p:spPr>
      </p:pic>
      <p:pic>
        <p:nvPicPr>
          <p:cNvPr id="8195" name="Picture 3" descr="C:\Program Files\Microsoft Office\MEDIA\CAGCAT10\j0299125.wmf"/>
          <p:cNvPicPr>
            <a:picLocks noChangeAspect="1" noChangeArrowheads="1"/>
          </p:cNvPicPr>
          <p:nvPr/>
        </p:nvPicPr>
        <p:blipFill>
          <a:blip r:embed="rId3" cstate="print"/>
          <a:srcRect/>
          <a:stretch>
            <a:fillRect/>
          </a:stretch>
        </p:blipFill>
        <p:spPr bwMode="auto">
          <a:xfrm>
            <a:off x="0" y="5301208"/>
            <a:ext cx="1100023" cy="1805026"/>
          </a:xfrm>
          <a:prstGeom prst="rect">
            <a:avLst/>
          </a:prstGeom>
          <a:noFill/>
        </p:spPr>
      </p:pic>
      <p:pic>
        <p:nvPicPr>
          <p:cNvPr id="8196" name="Picture 4" descr="C:\Program Files\Microsoft Office\MEDIA\CAGCAT10\j0301252.wmf"/>
          <p:cNvPicPr>
            <a:picLocks noChangeAspect="1" noChangeArrowheads="1"/>
          </p:cNvPicPr>
          <p:nvPr/>
        </p:nvPicPr>
        <p:blipFill>
          <a:blip r:embed="rId4" cstate="print"/>
          <a:srcRect/>
          <a:stretch>
            <a:fillRect/>
          </a:stretch>
        </p:blipFill>
        <p:spPr bwMode="auto">
          <a:xfrm>
            <a:off x="3563888" y="5292547"/>
            <a:ext cx="1829714" cy="1565453"/>
          </a:xfrm>
          <a:prstGeom prst="rect">
            <a:avLst/>
          </a:prstGeom>
          <a:noFill/>
        </p:spPr>
      </p:pic>
    </p:spTree>
  </p:cSld>
  <p:clrMapOvr>
    <a:masterClrMapping/>
  </p:clrMapOvr>
  <p:transition spd="med">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Alt Başlık"/>
          <p:cNvSpPr>
            <a:spLocks noGrp="1"/>
          </p:cNvSpPr>
          <p:nvPr>
            <p:ph type="ctrTitle"/>
          </p:nvPr>
        </p:nvSpPr>
        <p:spPr>
          <a:xfrm>
            <a:off x="457200" y="692696"/>
            <a:ext cx="8075240" cy="5904655"/>
          </a:xfrm>
        </p:spPr>
        <p:txBody>
          <a:bodyPr>
            <a:normAutofit/>
          </a:bodyPr>
          <a:lstStyle/>
          <a:p>
            <a:r>
              <a:rPr lang="tr-TR" b="1" dirty="0" smtClean="0">
                <a:solidFill>
                  <a:schemeClr val="accent5">
                    <a:lumMod val="75000"/>
                  </a:schemeClr>
                </a:solidFill>
              </a:rPr>
              <a:t/>
            </a:r>
            <a:br>
              <a:rPr lang="tr-TR" b="1" dirty="0" smtClean="0">
                <a:solidFill>
                  <a:schemeClr val="accent5">
                    <a:lumMod val="75000"/>
                  </a:schemeClr>
                </a:solidFill>
              </a:rPr>
            </a:br>
            <a:r>
              <a:rPr lang="tr-TR" sz="4000" b="1" dirty="0" smtClean="0">
                <a:solidFill>
                  <a:srgbClr val="C00000"/>
                </a:solidFill>
              </a:rPr>
              <a:t>Ziya Gökalp</a:t>
            </a:r>
            <a:r>
              <a:rPr lang="tr-TR" sz="4000" dirty="0" smtClean="0">
                <a:solidFill>
                  <a:srgbClr val="C00000"/>
                </a:solidFill>
              </a:rPr>
              <a:t/>
            </a:r>
            <a:br>
              <a:rPr lang="tr-TR" sz="4000" dirty="0" smtClean="0">
                <a:solidFill>
                  <a:srgbClr val="C00000"/>
                </a:solidFill>
              </a:rPr>
            </a:br>
            <a:r>
              <a:rPr lang="tr-TR" sz="4000" dirty="0" smtClean="0">
                <a:solidFill>
                  <a:srgbClr val="C00000"/>
                </a:solidFill>
              </a:rPr>
              <a:t>Başarının sırlarından biri, geçici başarısızlıkların bizi yenmesine izin vermemektir.</a:t>
            </a:r>
            <a:br>
              <a:rPr lang="tr-TR" sz="4000" dirty="0" smtClean="0">
                <a:solidFill>
                  <a:srgbClr val="C00000"/>
                </a:solidFill>
              </a:rPr>
            </a:br>
            <a:endParaRPr lang="tr-TR" sz="4000" dirty="0">
              <a:solidFill>
                <a:srgbClr val="C00000"/>
              </a:solidFill>
            </a:endParaRPr>
          </a:p>
        </p:txBody>
      </p:sp>
    </p:spTree>
  </p:cSld>
  <p:clrMapOvr>
    <a:masterClrMapping/>
  </p:clrMapOvr>
  <p:transition spd="med">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179388" y="548680"/>
            <a:ext cx="6913562" cy="5755422"/>
          </a:xfrm>
          <a:prstGeom prst="rect">
            <a:avLst/>
          </a:prstGeom>
          <a:noFill/>
          <a:ln w="9525">
            <a:noFill/>
            <a:miter lim="800000"/>
            <a:headEnd/>
            <a:tailEnd/>
          </a:ln>
        </p:spPr>
        <p:txBody>
          <a:bodyPr wrap="square">
            <a:spAutoFit/>
          </a:bodyPr>
          <a:lstStyle/>
          <a:p>
            <a:pPr marL="457200" indent="-457200"/>
            <a:r>
              <a:rPr lang="tr-TR" altLang="tr-TR" sz="4400" b="1" dirty="0">
                <a:solidFill>
                  <a:srgbClr val="C00000"/>
                </a:solidFill>
                <a:latin typeface="Comic Sans MS" pitchFamily="66" charset="0"/>
              </a:rPr>
              <a:t>         BAŞARI </a:t>
            </a:r>
          </a:p>
          <a:p>
            <a:pPr marL="457200" indent="-457200"/>
            <a:endParaRPr lang="tr-TR" altLang="tr-TR" sz="3600" b="1" dirty="0">
              <a:latin typeface="Comic Sans MS" pitchFamily="66" charset="0"/>
            </a:endParaRPr>
          </a:p>
          <a:p>
            <a:pPr marL="457200" indent="-457200"/>
            <a:r>
              <a:rPr lang="tr-TR" sz="3600" dirty="0"/>
              <a:t>   </a:t>
            </a:r>
            <a:r>
              <a:rPr lang="tr-TR" sz="3200" dirty="0" smtClean="0"/>
              <a:t>Belirli </a:t>
            </a:r>
            <a:r>
              <a:rPr lang="tr-TR" sz="3200" dirty="0"/>
              <a:t>bir eylemin belirli </a:t>
            </a:r>
            <a:r>
              <a:rPr lang="tr-TR" sz="3600" dirty="0"/>
              <a:t>bir süre içinde gerçekleştirilmesidir. Başarı aynı zamanda bir hedefi gerçekleştirmek veya bir hedefe ulaşmak anlamında da kullanılmaktadır.</a:t>
            </a:r>
            <a:endParaRPr lang="tr-TR" altLang="tr-TR" sz="3600" b="1" dirty="0">
              <a:latin typeface="Comic Sans MS" pitchFamily="66" charset="0"/>
            </a:endParaRPr>
          </a:p>
        </p:txBody>
      </p:sp>
      <p:graphicFrame>
        <p:nvGraphicFramePr>
          <p:cNvPr id="3075" name="Object 4"/>
          <p:cNvGraphicFramePr>
            <a:graphicFrameLocks noChangeAspect="1"/>
          </p:cNvGraphicFramePr>
          <p:nvPr/>
        </p:nvGraphicFramePr>
        <p:xfrm>
          <a:off x="6372225" y="3213100"/>
          <a:ext cx="2438400" cy="2474913"/>
        </p:xfrm>
        <a:graphic>
          <a:graphicData uri="http://schemas.openxmlformats.org/presentationml/2006/ole">
            <p:oleObj spid="_x0000_s1026" name="ClipArt" r:id="rId3" imgW="3886200" imgH="3944938" progId="">
              <p:embed/>
            </p:oleObj>
          </a:graphicData>
        </a:graphic>
      </p:graphicFrame>
    </p:spTree>
  </p:cSld>
  <p:clrMapOvr>
    <a:masterClrMapping/>
  </p:clrMapOvr>
  <p:transition spd="med">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4 Altbilgi Yer Tutucusu"/>
          <p:cNvSpPr>
            <a:spLocks noGrp="1"/>
          </p:cNvSpPr>
          <p:nvPr>
            <p:ph type="ftr" sz="quarter" idx="11"/>
          </p:nvPr>
        </p:nvSpPr>
        <p:spPr>
          <a:xfrm>
            <a:off x="395288" y="5876925"/>
            <a:ext cx="2895600" cy="601663"/>
          </a:xfrm>
          <a:noFill/>
        </p:spPr>
        <p:txBody>
          <a:bodyPr/>
          <a:lstStyle/>
          <a:p>
            <a:r>
              <a:rPr lang="tr-TR" altLang="tr-TR" smtClean="0"/>
              <a:t>İ.</a:t>
            </a:r>
          </a:p>
        </p:txBody>
      </p:sp>
      <p:sp>
        <p:nvSpPr>
          <p:cNvPr id="4099" name="Rectangle 3"/>
          <p:cNvSpPr>
            <a:spLocks noGrp="1" noChangeArrowheads="1"/>
          </p:cNvSpPr>
          <p:nvPr>
            <p:ph type="body" idx="1"/>
          </p:nvPr>
        </p:nvSpPr>
        <p:spPr>
          <a:xfrm>
            <a:off x="1619672" y="333374"/>
            <a:ext cx="6624216" cy="863377"/>
          </a:xfrm>
        </p:spPr>
        <p:txBody>
          <a:bodyPr>
            <a:normAutofit fontScale="70000" lnSpcReduction="20000"/>
          </a:bodyPr>
          <a:lstStyle/>
          <a:p>
            <a:pPr marL="0" indent="0" eaLnBrk="1" hangingPunct="1">
              <a:lnSpc>
                <a:spcPct val="90000"/>
              </a:lnSpc>
              <a:buFontTx/>
              <a:buNone/>
            </a:pPr>
            <a:r>
              <a:rPr lang="tr-TR" altLang="tr-TR" sz="3600" b="1" dirty="0" smtClean="0">
                <a:solidFill>
                  <a:schemeClr val="accent2"/>
                </a:solidFill>
              </a:rPr>
              <a:t>    </a:t>
            </a:r>
          </a:p>
          <a:p>
            <a:pPr marL="0" indent="0" eaLnBrk="1" hangingPunct="1">
              <a:lnSpc>
                <a:spcPct val="90000"/>
              </a:lnSpc>
              <a:buFontTx/>
              <a:buNone/>
            </a:pPr>
            <a:r>
              <a:rPr lang="tr-TR" altLang="tr-TR" sz="5200" b="1" dirty="0" smtClean="0">
                <a:solidFill>
                  <a:schemeClr val="accent2"/>
                </a:solidFill>
              </a:rPr>
              <a:t>     OKUL BAŞARISI</a:t>
            </a:r>
          </a:p>
        </p:txBody>
      </p:sp>
      <p:pic>
        <p:nvPicPr>
          <p:cNvPr id="4100" name="Picture 8" descr="bd05508_"/>
          <p:cNvPicPr>
            <a:picLocks noChangeAspect="1" noChangeArrowheads="1"/>
          </p:cNvPicPr>
          <p:nvPr/>
        </p:nvPicPr>
        <p:blipFill>
          <a:blip r:embed="rId2" cstate="print"/>
          <a:srcRect/>
          <a:stretch>
            <a:fillRect/>
          </a:stretch>
        </p:blipFill>
        <p:spPr bwMode="auto">
          <a:xfrm>
            <a:off x="2915816" y="4581128"/>
            <a:ext cx="3384376" cy="1800200"/>
          </a:xfrm>
          <a:prstGeom prst="rect">
            <a:avLst/>
          </a:prstGeom>
          <a:solidFill>
            <a:schemeClr val="bg1"/>
          </a:solidFill>
          <a:ln w="9525">
            <a:noFill/>
            <a:miter lim="800000"/>
            <a:headEnd/>
            <a:tailEnd/>
          </a:ln>
        </p:spPr>
      </p:pic>
      <p:sp>
        <p:nvSpPr>
          <p:cNvPr id="4101" name="Metin kutusu 2"/>
          <p:cNvSpPr txBox="1">
            <a:spLocks noChangeArrowheads="1"/>
          </p:cNvSpPr>
          <p:nvPr/>
        </p:nvSpPr>
        <p:spPr bwMode="auto">
          <a:xfrm>
            <a:off x="467544" y="1268760"/>
            <a:ext cx="8280920" cy="3416320"/>
          </a:xfrm>
          <a:prstGeom prst="rect">
            <a:avLst/>
          </a:prstGeom>
          <a:noFill/>
          <a:ln w="9525">
            <a:noFill/>
            <a:miter lim="800000"/>
            <a:headEnd/>
            <a:tailEnd/>
          </a:ln>
        </p:spPr>
        <p:txBody>
          <a:bodyPr wrap="square">
            <a:spAutoFit/>
          </a:bodyPr>
          <a:lstStyle/>
          <a:p>
            <a:r>
              <a:rPr lang="tr-TR" sz="3600" dirty="0"/>
              <a:t>Okul başarısı, bir öğrencinin öğrenme hedeflerine ne ölçüde ulaştığını gösteren akademik sonuçları tanımlar. </a:t>
            </a:r>
            <a:r>
              <a:rPr lang="tr-TR" sz="3600" dirty="0" smtClean="0"/>
              <a:t>Genellikle </a:t>
            </a:r>
            <a:r>
              <a:rPr lang="tr-TR" sz="3600" dirty="0"/>
              <a:t>sınavlar, sürekli değerlendirmeler ve not ortalaması ile ölçülür</a:t>
            </a:r>
            <a:r>
              <a:rPr lang="tr-TR" sz="3200" dirty="0"/>
              <a:t>.</a:t>
            </a:r>
          </a:p>
        </p:txBody>
      </p:sp>
    </p:spTree>
  </p:cSld>
  <p:clrMapOvr>
    <a:masterClrMapping/>
  </p:clrMapOvr>
  <p:transition spd="med">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23528" y="692696"/>
            <a:ext cx="8496944" cy="1502817"/>
          </a:xfrm>
        </p:spPr>
        <p:txBody>
          <a:bodyPr>
            <a:normAutofit/>
          </a:bodyPr>
          <a:lstStyle/>
          <a:p>
            <a:pPr algn="ctr" eaLnBrk="1" hangingPunct="1"/>
            <a:r>
              <a:rPr lang="tr-TR" altLang="tr-TR" sz="4000" b="1" dirty="0" smtClean="0">
                <a:latin typeface="Comic Sans MS" pitchFamily="66" charset="0"/>
              </a:rPr>
              <a:t>BAŞARIYI ETKİLEYEN FAKTÖRLER</a:t>
            </a:r>
          </a:p>
        </p:txBody>
      </p:sp>
      <p:sp>
        <p:nvSpPr>
          <p:cNvPr id="6148" name="Rectangle 3"/>
          <p:cNvSpPr>
            <a:spLocks noGrp="1" noChangeArrowheads="1"/>
          </p:cNvSpPr>
          <p:nvPr>
            <p:ph type="body" idx="1"/>
          </p:nvPr>
        </p:nvSpPr>
        <p:spPr>
          <a:xfrm>
            <a:off x="323850" y="2060849"/>
            <a:ext cx="8424614" cy="4536802"/>
          </a:xfrm>
        </p:spPr>
        <p:txBody>
          <a:bodyPr/>
          <a:lstStyle/>
          <a:p>
            <a:pPr marL="0" indent="0">
              <a:buFontTx/>
              <a:buNone/>
              <a:defRPr/>
            </a:pPr>
            <a:r>
              <a:rPr lang="tr-TR" sz="4000" u="sng" dirty="0" smtClean="0">
                <a:solidFill>
                  <a:schemeClr val="accent2"/>
                </a:solidFill>
              </a:rPr>
              <a:t>Öğrenciden Kaynaklanan </a:t>
            </a:r>
            <a:endParaRPr lang="tr-TR" sz="4000" dirty="0">
              <a:solidFill>
                <a:schemeClr val="accent2"/>
              </a:solidFill>
            </a:endParaRPr>
          </a:p>
          <a:p>
            <a:pPr>
              <a:defRPr/>
            </a:pPr>
            <a:r>
              <a:rPr lang="tr-TR" sz="3600" dirty="0"/>
              <a:t>Zekâ düzeyi</a:t>
            </a:r>
          </a:p>
          <a:p>
            <a:pPr>
              <a:defRPr/>
            </a:pPr>
            <a:r>
              <a:rPr lang="tr-TR" sz="3600" dirty="0" smtClean="0"/>
              <a:t>Gelişimi</a:t>
            </a:r>
            <a:endParaRPr lang="tr-TR" sz="3600" dirty="0"/>
          </a:p>
          <a:p>
            <a:pPr>
              <a:defRPr/>
            </a:pPr>
            <a:r>
              <a:rPr lang="tr-TR" sz="3600" dirty="0"/>
              <a:t>Duygusal, ruhsal özellikleri</a:t>
            </a:r>
          </a:p>
          <a:p>
            <a:pPr>
              <a:defRPr/>
            </a:pPr>
            <a:r>
              <a:rPr lang="tr-TR" sz="3600" dirty="0" smtClean="0"/>
              <a:t>Motivasyonu</a:t>
            </a:r>
            <a:endParaRPr lang="tr-TR" sz="3600" dirty="0"/>
          </a:p>
          <a:p>
            <a:pPr algn="ctr" eaLnBrk="1" hangingPunct="1">
              <a:buFontTx/>
              <a:buNone/>
              <a:defRPr/>
            </a:pPr>
            <a:r>
              <a:rPr lang="tr-TR" altLang="tr-TR" sz="2400" dirty="0" smtClean="0">
                <a:latin typeface="Comic Sans MS" pitchFamily="66" charset="0"/>
              </a:rPr>
              <a:t>         </a:t>
            </a:r>
            <a:endParaRPr lang="tr-TR" altLang="tr-TR" sz="2400" dirty="0" smtClean="0">
              <a:solidFill>
                <a:srgbClr val="CC00CC"/>
              </a:solidFill>
              <a:latin typeface="Comic Sans MS" pitchFamily="66" charset="0"/>
            </a:endParaRPr>
          </a:p>
        </p:txBody>
      </p:sp>
      <p:pic>
        <p:nvPicPr>
          <p:cNvPr id="5124" name="Picture 1028" descr="anxiety"/>
          <p:cNvPicPr>
            <a:picLocks noChangeAspect="1" noChangeArrowheads="1"/>
          </p:cNvPicPr>
          <p:nvPr/>
        </p:nvPicPr>
        <p:blipFill>
          <a:blip r:embed="rId2" cstate="print"/>
          <a:srcRect/>
          <a:stretch>
            <a:fillRect/>
          </a:stretch>
        </p:blipFill>
        <p:spPr bwMode="auto">
          <a:xfrm>
            <a:off x="7524328" y="4797152"/>
            <a:ext cx="1374836" cy="1738558"/>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250825" y="333375"/>
            <a:ext cx="5761038" cy="5915025"/>
          </a:xfrm>
        </p:spPr>
        <p:txBody>
          <a:bodyPr/>
          <a:lstStyle/>
          <a:p>
            <a:pPr marL="0" indent="0">
              <a:buFontTx/>
              <a:buNone/>
              <a:defRPr/>
            </a:pPr>
            <a:endParaRPr lang="tr-TR" sz="4000" u="sng" dirty="0" smtClean="0">
              <a:solidFill>
                <a:srgbClr val="C00000"/>
              </a:solidFill>
            </a:endParaRPr>
          </a:p>
          <a:p>
            <a:pPr marL="0" indent="0">
              <a:buFontTx/>
              <a:buNone/>
              <a:defRPr/>
            </a:pPr>
            <a:r>
              <a:rPr lang="tr-TR" sz="4000" dirty="0" smtClean="0">
                <a:solidFill>
                  <a:srgbClr val="C00000"/>
                </a:solidFill>
              </a:rPr>
              <a:t>  </a:t>
            </a:r>
            <a:r>
              <a:rPr lang="tr-TR" sz="4400" dirty="0" smtClean="0">
                <a:solidFill>
                  <a:srgbClr val="C00000"/>
                </a:solidFill>
              </a:rPr>
              <a:t>Aileden Kaynaklanan</a:t>
            </a:r>
            <a:endParaRPr lang="tr-TR" sz="4400" dirty="0">
              <a:solidFill>
                <a:srgbClr val="C00000"/>
              </a:solidFill>
            </a:endParaRPr>
          </a:p>
          <a:p>
            <a:pPr algn="ctr">
              <a:defRPr/>
            </a:pPr>
            <a:r>
              <a:rPr lang="tr-TR" sz="3600" dirty="0"/>
              <a:t>Anne – babanın tutum ve davranışları</a:t>
            </a:r>
          </a:p>
          <a:p>
            <a:pPr algn="ctr">
              <a:defRPr/>
            </a:pPr>
            <a:r>
              <a:rPr lang="tr-TR" sz="3600" dirty="0"/>
              <a:t>Eğitim ve disiplin anlayışı</a:t>
            </a:r>
          </a:p>
          <a:p>
            <a:pPr algn="ctr">
              <a:defRPr/>
            </a:pPr>
            <a:r>
              <a:rPr lang="tr-TR" sz="3600" dirty="0"/>
              <a:t>Okuma ve öğrenme motivasyonu</a:t>
            </a:r>
          </a:p>
          <a:p>
            <a:pPr eaLnBrk="1" hangingPunct="1">
              <a:lnSpc>
                <a:spcPct val="90000"/>
              </a:lnSpc>
              <a:defRPr/>
            </a:pPr>
            <a:endParaRPr lang="tr-TR" altLang="tr-TR" sz="3600" dirty="0" smtClean="0">
              <a:solidFill>
                <a:srgbClr val="0000FF"/>
              </a:solidFill>
              <a:latin typeface="Comic Sans MS" pitchFamily="66" charset="0"/>
            </a:endParaRPr>
          </a:p>
        </p:txBody>
      </p:sp>
      <p:pic>
        <p:nvPicPr>
          <p:cNvPr id="6147" name="Picture 6" descr="C:\Users\S2B\Desktop\indir.jpg"/>
          <p:cNvPicPr>
            <a:picLocks noChangeAspect="1" noChangeArrowheads="1"/>
          </p:cNvPicPr>
          <p:nvPr/>
        </p:nvPicPr>
        <p:blipFill>
          <a:blip r:embed="rId2" cstate="print"/>
          <a:srcRect/>
          <a:stretch>
            <a:fillRect/>
          </a:stretch>
        </p:blipFill>
        <p:spPr bwMode="auto">
          <a:xfrm>
            <a:off x="5796136" y="2204864"/>
            <a:ext cx="3168352" cy="4321175"/>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68313" y="404812"/>
            <a:ext cx="6191919" cy="4708981"/>
          </a:xfrm>
          <a:prstGeom prst="rect">
            <a:avLst/>
          </a:prstGeom>
          <a:noFill/>
        </p:spPr>
        <p:txBody>
          <a:bodyPr wrap="square">
            <a:spAutoFit/>
          </a:bodyPr>
          <a:lstStyle/>
          <a:p>
            <a:pPr>
              <a:defRPr/>
            </a:pPr>
            <a:endParaRPr lang="tr-TR" sz="4800" b="1" u="sng" dirty="0">
              <a:solidFill>
                <a:schemeClr val="accent1">
                  <a:lumMod val="75000"/>
                </a:schemeClr>
              </a:solidFill>
            </a:endParaRPr>
          </a:p>
          <a:p>
            <a:pPr>
              <a:defRPr/>
            </a:pPr>
            <a:r>
              <a:rPr lang="tr-TR" sz="6000" b="1" u="sng" dirty="0">
                <a:solidFill>
                  <a:srgbClr val="C00000"/>
                </a:solidFill>
              </a:rPr>
              <a:t>Okul Ortamı</a:t>
            </a:r>
            <a:r>
              <a:rPr lang="tr-TR" sz="6000" b="1" dirty="0">
                <a:solidFill>
                  <a:srgbClr val="C00000"/>
                </a:solidFill>
              </a:rPr>
              <a:t>:</a:t>
            </a:r>
          </a:p>
          <a:p>
            <a:pPr>
              <a:defRPr/>
            </a:pPr>
            <a:r>
              <a:rPr lang="tr-TR" sz="4800" dirty="0"/>
              <a:t>Öğretmenin tutum ve davranışları, ders programı ve öğretim yöntemleri</a:t>
            </a:r>
          </a:p>
        </p:txBody>
      </p:sp>
      <p:pic>
        <p:nvPicPr>
          <p:cNvPr id="7171" name="Picture 4" descr="C:\Program Files (x86)\Microsoft Office\MEDIA\CAGCAT10\j0183328.wmf"/>
          <p:cNvPicPr>
            <a:picLocks noChangeAspect="1" noChangeArrowheads="1"/>
          </p:cNvPicPr>
          <p:nvPr/>
        </p:nvPicPr>
        <p:blipFill>
          <a:blip r:embed="rId2" cstate="print"/>
          <a:srcRect/>
          <a:stretch>
            <a:fillRect/>
          </a:stretch>
        </p:blipFill>
        <p:spPr bwMode="auto">
          <a:xfrm>
            <a:off x="6545263" y="736600"/>
            <a:ext cx="2347912" cy="1814513"/>
          </a:xfrm>
          <a:prstGeom prst="rect">
            <a:avLst/>
          </a:prstGeom>
          <a:noFill/>
          <a:ln w="9525">
            <a:noFill/>
            <a:miter lim="800000"/>
            <a:headEnd/>
            <a:tailEnd/>
          </a:ln>
        </p:spPr>
      </p:pic>
      <p:pic>
        <p:nvPicPr>
          <p:cNvPr id="7172" name="Picture 8" descr="ogretmen_uzmanportal_com"/>
          <p:cNvPicPr>
            <a:picLocks noChangeAspect="1" noChangeArrowheads="1"/>
          </p:cNvPicPr>
          <p:nvPr/>
        </p:nvPicPr>
        <p:blipFill>
          <a:blip r:embed="rId3" cstate="print"/>
          <a:srcRect/>
          <a:stretch>
            <a:fillRect/>
          </a:stretch>
        </p:blipFill>
        <p:spPr bwMode="auto">
          <a:xfrm>
            <a:off x="7056438" y="4868863"/>
            <a:ext cx="2087562" cy="1917700"/>
          </a:xfrm>
          <a:prstGeom prst="rect">
            <a:avLst/>
          </a:prstGeom>
          <a:noFill/>
          <a:ln w="9525">
            <a:noFill/>
            <a:miter lim="800000"/>
            <a:headEnd/>
            <a:tailEnd/>
          </a:ln>
        </p:spPr>
      </p:pic>
      <p:pic>
        <p:nvPicPr>
          <p:cNvPr id="7173" name="Picture 8" descr="j0406122"/>
          <p:cNvPicPr>
            <a:picLocks noChangeAspect="1" noChangeArrowheads="1"/>
          </p:cNvPicPr>
          <p:nvPr/>
        </p:nvPicPr>
        <p:blipFill>
          <a:blip r:embed="rId4" cstate="print"/>
          <a:srcRect/>
          <a:stretch>
            <a:fillRect/>
          </a:stretch>
        </p:blipFill>
        <p:spPr bwMode="auto">
          <a:xfrm>
            <a:off x="3038475" y="5348288"/>
            <a:ext cx="2735263" cy="1511300"/>
          </a:xfrm>
          <a:prstGeom prst="rect">
            <a:avLst/>
          </a:prstGeom>
          <a:noFill/>
          <a:ln w="9525">
            <a:noFill/>
            <a:miter lim="800000"/>
            <a:headEnd/>
            <a:tailEnd/>
          </a:ln>
        </p:spPr>
      </p:pic>
    </p:spTree>
  </p:cSld>
  <p:clrMapOvr>
    <a:masterClrMapping/>
  </p:clrMapOvr>
  <p:transition spd="med">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395536" y="260648"/>
            <a:ext cx="8280920" cy="187743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tr-TR" sz="3200" dirty="0" smtClean="0">
                <a:solidFill>
                  <a:srgbClr val="FF0000"/>
                </a:solidFill>
              </a:rPr>
              <a:t>Bireysel Nedenler </a:t>
            </a:r>
          </a:p>
          <a:p>
            <a:r>
              <a:rPr lang="tr-TR" sz="2800" dirty="0" smtClean="0">
                <a:solidFill>
                  <a:srgbClr val="FFFF00"/>
                </a:solidFill>
              </a:rPr>
              <a:t>Motivasyon</a:t>
            </a:r>
            <a:r>
              <a:rPr lang="tr-TR" sz="2800" dirty="0" smtClean="0"/>
              <a:t> İnsanı belirli bir amaç için harekete geçiren, istek, arzu, güçtür.</a:t>
            </a:r>
          </a:p>
          <a:p>
            <a:endParaRPr lang="tr-TR" sz="2800" dirty="0"/>
          </a:p>
        </p:txBody>
      </p:sp>
      <p:sp>
        <p:nvSpPr>
          <p:cNvPr id="6" name="Bulut 5"/>
          <p:cNvSpPr/>
          <p:nvPr/>
        </p:nvSpPr>
        <p:spPr>
          <a:xfrm>
            <a:off x="611560" y="2708920"/>
            <a:ext cx="3456384" cy="1488166"/>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8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İç </a:t>
            </a:r>
          </a:p>
          <a:p>
            <a:pPr algn="ctr"/>
            <a:r>
              <a:rPr lang="tr-TR" sz="28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Motivasyon</a:t>
            </a:r>
            <a:endParaRPr lang="tr-TR" sz="28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7" name="Bulut 6"/>
          <p:cNvSpPr/>
          <p:nvPr/>
        </p:nvSpPr>
        <p:spPr>
          <a:xfrm>
            <a:off x="5436096" y="2636912"/>
            <a:ext cx="2952328" cy="1512168"/>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Dış</a:t>
            </a:r>
          </a:p>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Motivasyon</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Metin kutusu 1"/>
          <p:cNvSpPr txBox="1"/>
          <p:nvPr/>
        </p:nvSpPr>
        <p:spPr>
          <a:xfrm>
            <a:off x="971600" y="4581128"/>
            <a:ext cx="2232248"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tr-TR" b="1" dirty="0" smtClean="0">
                <a:solidFill>
                  <a:srgbClr val="0070C0"/>
                </a:solidFill>
              </a:rPr>
              <a:t>Amaç</a:t>
            </a:r>
            <a:endParaRPr lang="tr-TR" b="1" dirty="0">
              <a:solidFill>
                <a:srgbClr val="0070C0"/>
              </a:solidFill>
            </a:endParaRPr>
          </a:p>
        </p:txBody>
      </p:sp>
      <p:sp>
        <p:nvSpPr>
          <p:cNvPr id="4" name="Metin kutusu 3"/>
          <p:cNvSpPr txBox="1"/>
          <p:nvPr/>
        </p:nvSpPr>
        <p:spPr>
          <a:xfrm>
            <a:off x="971600" y="5229200"/>
            <a:ext cx="2232248"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tr-TR" b="1" dirty="0" smtClean="0">
                <a:solidFill>
                  <a:srgbClr val="0070C0"/>
                </a:solidFill>
              </a:rPr>
              <a:t>Öğrenme İsteği</a:t>
            </a:r>
            <a:endParaRPr lang="tr-TR" b="1" dirty="0">
              <a:solidFill>
                <a:srgbClr val="0070C0"/>
              </a:solidFill>
            </a:endParaRPr>
          </a:p>
        </p:txBody>
      </p:sp>
      <p:sp>
        <p:nvSpPr>
          <p:cNvPr id="8" name="Metin kutusu 7"/>
          <p:cNvSpPr txBox="1"/>
          <p:nvPr/>
        </p:nvSpPr>
        <p:spPr>
          <a:xfrm>
            <a:off x="971600" y="5805264"/>
            <a:ext cx="2232248"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tr-TR" b="1" dirty="0" smtClean="0">
                <a:solidFill>
                  <a:srgbClr val="0070C0"/>
                </a:solidFill>
              </a:rPr>
              <a:t>Merak-İlgi-Sevgi</a:t>
            </a:r>
            <a:endParaRPr lang="tr-TR" b="1" dirty="0">
              <a:solidFill>
                <a:srgbClr val="0070C0"/>
              </a:solidFill>
            </a:endParaRPr>
          </a:p>
        </p:txBody>
      </p:sp>
      <p:sp>
        <p:nvSpPr>
          <p:cNvPr id="9" name="Metin kutusu 8"/>
          <p:cNvSpPr txBox="1"/>
          <p:nvPr/>
        </p:nvSpPr>
        <p:spPr>
          <a:xfrm>
            <a:off x="5436096" y="4653136"/>
            <a:ext cx="2232248"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Ödül-Ceza</a:t>
            </a:r>
            <a:endParaRPr lang="tr-TR" b="1" dirty="0">
              <a:solidFill>
                <a:srgbClr val="0070C0"/>
              </a:solidFill>
            </a:endParaRPr>
          </a:p>
        </p:txBody>
      </p:sp>
      <p:sp>
        <p:nvSpPr>
          <p:cNvPr id="10" name="Metin kutusu 9"/>
          <p:cNvSpPr txBox="1"/>
          <p:nvPr/>
        </p:nvSpPr>
        <p:spPr>
          <a:xfrm>
            <a:off x="5436096" y="5229200"/>
            <a:ext cx="2232248"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Not</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Metin kutusu 10"/>
          <p:cNvSpPr txBox="1"/>
          <p:nvPr/>
        </p:nvSpPr>
        <p:spPr>
          <a:xfrm>
            <a:off x="5436096" y="5866984"/>
            <a:ext cx="2232248"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Aile-Öğretmen</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Metin kutusu"/>
          <p:cNvSpPr txBox="1"/>
          <p:nvPr/>
        </p:nvSpPr>
        <p:spPr>
          <a:xfrm>
            <a:off x="2123728" y="2204864"/>
            <a:ext cx="4896544" cy="461665"/>
          </a:xfrm>
          <a:prstGeom prst="rect">
            <a:avLst/>
          </a:prstGeom>
          <a:noFill/>
        </p:spPr>
        <p:txBody>
          <a:bodyPr wrap="square" rtlCol="0">
            <a:spAutoFit/>
          </a:bodyPr>
          <a:lstStyle/>
          <a:p>
            <a:pPr algn="ctr"/>
            <a:r>
              <a:rPr lang="tr-TR" sz="2400" b="1" dirty="0" smtClean="0">
                <a:ln w="18415" cmpd="sng">
                  <a:solidFill>
                    <a:srgbClr val="FFFFFF"/>
                  </a:solidFill>
                  <a:prstDash val="solid"/>
                </a:ln>
                <a:solidFill>
                  <a:srgbClr val="FFFF00"/>
                </a:solidFill>
                <a:effectLst>
                  <a:outerShdw blurRad="63500" dir="3600000" algn="tl" rotWithShape="0">
                    <a:srgbClr val="000000">
                      <a:alpha val="70000"/>
                    </a:srgbClr>
                  </a:outerShdw>
                </a:effectLst>
              </a:rPr>
              <a:t>MOTİVASYONUN KAYNAKLARI</a:t>
            </a:r>
            <a:endParaRPr lang="tr-TR" sz="2400" b="1" dirty="0">
              <a:ln w="18415" cmpd="sng">
                <a:solidFill>
                  <a:srgbClr val="FFFFFF"/>
                </a:solidFill>
                <a:prstDash val="solid"/>
              </a:ln>
              <a:solidFill>
                <a:srgbClr val="FFFF00"/>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xmlns="" val="5422738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2000" fill="hold"/>
                                        <p:tgtEl>
                                          <p:spTgt spid="6"/>
                                        </p:tgtEl>
                                        <p:attrNameLst>
                                          <p:attrName>ppt_x</p:attrName>
                                        </p:attrNameLst>
                                      </p:cBhvr>
                                      <p:tavLst>
                                        <p:tav tm="0">
                                          <p:val>
                                            <p:strVal val="0-#ppt_w/2"/>
                                          </p:val>
                                        </p:tav>
                                        <p:tav tm="100000">
                                          <p:val>
                                            <p:strVal val="#ppt_x"/>
                                          </p:val>
                                        </p:tav>
                                      </p:tavLst>
                                    </p:anim>
                                    <p:anim calcmode="lin" valueType="num">
                                      <p:cBhvr additive="base">
                                        <p:cTn id="13"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2000" fill="hold"/>
                                        <p:tgtEl>
                                          <p:spTgt spid="7"/>
                                        </p:tgtEl>
                                        <p:attrNameLst>
                                          <p:attrName>ppt_x</p:attrName>
                                        </p:attrNameLst>
                                      </p:cBhvr>
                                      <p:tavLst>
                                        <p:tav tm="0">
                                          <p:val>
                                            <p:strVal val="1+#ppt_w/2"/>
                                          </p:val>
                                        </p:tav>
                                        <p:tav tm="100000">
                                          <p:val>
                                            <p:strVal val="#ppt_x"/>
                                          </p:val>
                                        </p:tav>
                                      </p:tavLst>
                                    </p:anim>
                                    <p:anim calcmode="lin" valueType="num">
                                      <p:cBhvr additive="base">
                                        <p:cTn id="19"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3"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
                                        <p:tgtEl>
                                          <p:spTgt spid="2"/>
                                        </p:tgtEl>
                                      </p:cBhvr>
                                    </p:animEffect>
                                    <p:anim calcmode="lin" valueType="num">
                                      <p:cBhvr>
                                        <p:cTn id="25" dur="400" fill="hold"/>
                                        <p:tgtEl>
                                          <p:spTgt spid="2"/>
                                        </p:tgtEl>
                                        <p:attrNameLst>
                                          <p:attrName>ppt_x</p:attrName>
                                        </p:attrNameLst>
                                      </p:cBhvr>
                                      <p:tavLst>
                                        <p:tav tm="0">
                                          <p:val>
                                            <p:strVal val="#ppt_x"/>
                                          </p:val>
                                        </p:tav>
                                        <p:tav tm="100000">
                                          <p:val>
                                            <p:strVal val="#ppt_x"/>
                                          </p:val>
                                        </p:tav>
                                      </p:tavLst>
                                    </p:anim>
                                    <p:anim calcmode="lin" valueType="num">
                                      <p:cBhvr>
                                        <p:cTn id="26" dur="400" fill="hold"/>
                                        <p:tgtEl>
                                          <p:spTgt spid="2"/>
                                        </p:tgtEl>
                                        <p:attrNameLst>
                                          <p:attrName>ppt_y</p:attrName>
                                        </p:attrNameLst>
                                      </p:cBhvr>
                                      <p:tavLst>
                                        <p:tav tm="0">
                                          <p:val>
                                            <p:strVal val="#ppt_y+0.31"/>
                                          </p:val>
                                        </p:tav>
                                        <p:tav tm="100000">
                                          <p:val>
                                            <p:strVal val="#ppt_y+0.31"/>
                                          </p:val>
                                        </p:tav>
                                      </p:tavLst>
                                    </p:anim>
                                    <p:anim calcmode="lin" valueType="num">
                                      <p:cBhvr>
                                        <p:cTn id="27"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8"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9" fill="hold">
                            <p:stCondLst>
                              <p:cond delay="1000"/>
                            </p:stCondLst>
                            <p:childTnLst>
                              <p:par>
                                <p:cTn id="30" presetID="43" presetClass="entr" presetSubtype="0"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
                                        <p:tgtEl>
                                          <p:spTgt spid="4"/>
                                        </p:tgtEl>
                                      </p:cBhvr>
                                    </p:animEffect>
                                    <p:anim calcmode="lin" valueType="num">
                                      <p:cBhvr>
                                        <p:cTn id="33" dur="400" fill="hold"/>
                                        <p:tgtEl>
                                          <p:spTgt spid="4"/>
                                        </p:tgtEl>
                                        <p:attrNameLst>
                                          <p:attrName>ppt_x</p:attrName>
                                        </p:attrNameLst>
                                      </p:cBhvr>
                                      <p:tavLst>
                                        <p:tav tm="0">
                                          <p:val>
                                            <p:strVal val="#ppt_x"/>
                                          </p:val>
                                        </p:tav>
                                        <p:tav tm="100000">
                                          <p:val>
                                            <p:strVal val="#ppt_x"/>
                                          </p:val>
                                        </p:tav>
                                      </p:tavLst>
                                    </p:anim>
                                    <p:anim calcmode="lin" valueType="num">
                                      <p:cBhvr>
                                        <p:cTn id="34" dur="400" fill="hold"/>
                                        <p:tgtEl>
                                          <p:spTgt spid="4"/>
                                        </p:tgtEl>
                                        <p:attrNameLst>
                                          <p:attrName>ppt_y</p:attrName>
                                        </p:attrNameLst>
                                      </p:cBhvr>
                                      <p:tavLst>
                                        <p:tav tm="0">
                                          <p:val>
                                            <p:strVal val="#ppt_y+0.31"/>
                                          </p:val>
                                        </p:tav>
                                        <p:tav tm="100000">
                                          <p:val>
                                            <p:strVal val="#ppt_y+0.31"/>
                                          </p:val>
                                        </p:tav>
                                      </p:tavLst>
                                    </p:anim>
                                    <p:anim calcmode="lin" valueType="num">
                                      <p:cBhvr>
                                        <p:cTn id="35"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6"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7" fill="hold">
                            <p:stCondLst>
                              <p:cond delay="2000"/>
                            </p:stCondLst>
                            <p:childTnLst>
                              <p:par>
                                <p:cTn id="38" presetID="43" presetClass="entr" presetSubtype="0"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
                                        <p:tgtEl>
                                          <p:spTgt spid="8"/>
                                        </p:tgtEl>
                                      </p:cBhvr>
                                    </p:animEffect>
                                    <p:anim calcmode="lin" valueType="num">
                                      <p:cBhvr>
                                        <p:cTn id="41" dur="400" fill="hold"/>
                                        <p:tgtEl>
                                          <p:spTgt spid="8"/>
                                        </p:tgtEl>
                                        <p:attrNameLst>
                                          <p:attrName>ppt_x</p:attrName>
                                        </p:attrNameLst>
                                      </p:cBhvr>
                                      <p:tavLst>
                                        <p:tav tm="0">
                                          <p:val>
                                            <p:strVal val="#ppt_x"/>
                                          </p:val>
                                        </p:tav>
                                        <p:tav tm="100000">
                                          <p:val>
                                            <p:strVal val="#ppt_x"/>
                                          </p:val>
                                        </p:tav>
                                      </p:tavLst>
                                    </p:anim>
                                    <p:anim calcmode="lin" valueType="num">
                                      <p:cBhvr>
                                        <p:cTn id="42" dur="400" fill="hold"/>
                                        <p:tgtEl>
                                          <p:spTgt spid="8"/>
                                        </p:tgtEl>
                                        <p:attrNameLst>
                                          <p:attrName>ppt_y</p:attrName>
                                        </p:attrNameLst>
                                      </p:cBhvr>
                                      <p:tavLst>
                                        <p:tav tm="0">
                                          <p:val>
                                            <p:strVal val="#ppt_y+0.31"/>
                                          </p:val>
                                        </p:tav>
                                        <p:tav tm="100000">
                                          <p:val>
                                            <p:strVal val="#ppt_y+0.31"/>
                                          </p:val>
                                        </p:tav>
                                      </p:tavLst>
                                    </p:anim>
                                    <p:anim calcmode="lin" valueType="num">
                                      <p:cBhvr>
                                        <p:cTn id="43"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4"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3"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
                                        <p:tgtEl>
                                          <p:spTgt spid="9"/>
                                        </p:tgtEl>
                                      </p:cBhvr>
                                    </p:animEffect>
                                    <p:anim calcmode="lin" valueType="num">
                                      <p:cBhvr>
                                        <p:cTn id="50" dur="400" fill="hold"/>
                                        <p:tgtEl>
                                          <p:spTgt spid="9"/>
                                        </p:tgtEl>
                                        <p:attrNameLst>
                                          <p:attrName>ppt_x</p:attrName>
                                        </p:attrNameLst>
                                      </p:cBhvr>
                                      <p:tavLst>
                                        <p:tav tm="0">
                                          <p:val>
                                            <p:strVal val="#ppt_x"/>
                                          </p:val>
                                        </p:tav>
                                        <p:tav tm="100000">
                                          <p:val>
                                            <p:strVal val="#ppt_x"/>
                                          </p:val>
                                        </p:tav>
                                      </p:tavLst>
                                    </p:anim>
                                    <p:anim calcmode="lin" valueType="num">
                                      <p:cBhvr>
                                        <p:cTn id="51" dur="400" fill="hold"/>
                                        <p:tgtEl>
                                          <p:spTgt spid="9"/>
                                        </p:tgtEl>
                                        <p:attrNameLst>
                                          <p:attrName>ppt_y</p:attrName>
                                        </p:attrNameLst>
                                      </p:cBhvr>
                                      <p:tavLst>
                                        <p:tav tm="0">
                                          <p:val>
                                            <p:strVal val="#ppt_y+0.31"/>
                                          </p:val>
                                        </p:tav>
                                        <p:tav tm="100000">
                                          <p:val>
                                            <p:strVal val="#ppt_y+0.31"/>
                                          </p:val>
                                        </p:tav>
                                      </p:tavLst>
                                    </p:anim>
                                    <p:anim calcmode="lin" valueType="num">
                                      <p:cBhvr>
                                        <p:cTn id="52" dur="600" decel="50000" fill="hold">
                                          <p:stCondLst>
                                            <p:cond delay="4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3" dur="600" decel="50000" fill="hold">
                                          <p:stCondLst>
                                            <p:cond delay="4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54" fill="hold">
                            <p:stCondLst>
                              <p:cond delay="1000"/>
                            </p:stCondLst>
                            <p:childTnLst>
                              <p:par>
                                <p:cTn id="55" presetID="43" presetClass="entr" presetSubtype="0" fill="hold" grpId="0" nodeType="after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100"/>
                                        <p:tgtEl>
                                          <p:spTgt spid="10"/>
                                        </p:tgtEl>
                                      </p:cBhvr>
                                    </p:animEffect>
                                    <p:anim calcmode="lin" valueType="num">
                                      <p:cBhvr>
                                        <p:cTn id="58" dur="400" fill="hold"/>
                                        <p:tgtEl>
                                          <p:spTgt spid="10"/>
                                        </p:tgtEl>
                                        <p:attrNameLst>
                                          <p:attrName>ppt_x</p:attrName>
                                        </p:attrNameLst>
                                      </p:cBhvr>
                                      <p:tavLst>
                                        <p:tav tm="0">
                                          <p:val>
                                            <p:strVal val="#ppt_x"/>
                                          </p:val>
                                        </p:tav>
                                        <p:tav tm="100000">
                                          <p:val>
                                            <p:strVal val="#ppt_x"/>
                                          </p:val>
                                        </p:tav>
                                      </p:tavLst>
                                    </p:anim>
                                    <p:anim calcmode="lin" valueType="num">
                                      <p:cBhvr>
                                        <p:cTn id="59" dur="400" fill="hold"/>
                                        <p:tgtEl>
                                          <p:spTgt spid="10"/>
                                        </p:tgtEl>
                                        <p:attrNameLst>
                                          <p:attrName>ppt_y</p:attrName>
                                        </p:attrNameLst>
                                      </p:cBhvr>
                                      <p:tavLst>
                                        <p:tav tm="0">
                                          <p:val>
                                            <p:strVal val="#ppt_y+0.31"/>
                                          </p:val>
                                        </p:tav>
                                        <p:tav tm="100000">
                                          <p:val>
                                            <p:strVal val="#ppt_y+0.31"/>
                                          </p:val>
                                        </p:tav>
                                      </p:tavLst>
                                    </p:anim>
                                    <p:anim calcmode="lin" valueType="num">
                                      <p:cBhvr>
                                        <p:cTn id="60" dur="600" decel="50000" fill="hold">
                                          <p:stCondLst>
                                            <p:cond delay="400"/>
                                          </p:stCondLst>
                                        </p:cTn>
                                        <p:tgtEl>
                                          <p:spTgt spid="1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1" dur="600" decel="50000" fill="hold">
                                          <p:stCondLst>
                                            <p:cond delay="400"/>
                                          </p:stCondLst>
                                        </p:cTn>
                                        <p:tgtEl>
                                          <p:spTgt spid="1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62" fill="hold">
                            <p:stCondLst>
                              <p:cond delay="2000"/>
                            </p:stCondLst>
                            <p:childTnLst>
                              <p:par>
                                <p:cTn id="63" presetID="43" presetClass="entr" presetSubtype="0"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fade">
                                      <p:cBhvr>
                                        <p:cTn id="65" dur="100"/>
                                        <p:tgtEl>
                                          <p:spTgt spid="11"/>
                                        </p:tgtEl>
                                      </p:cBhvr>
                                    </p:animEffect>
                                    <p:anim calcmode="lin" valueType="num">
                                      <p:cBhvr>
                                        <p:cTn id="66" dur="400" fill="hold"/>
                                        <p:tgtEl>
                                          <p:spTgt spid="11"/>
                                        </p:tgtEl>
                                        <p:attrNameLst>
                                          <p:attrName>ppt_x</p:attrName>
                                        </p:attrNameLst>
                                      </p:cBhvr>
                                      <p:tavLst>
                                        <p:tav tm="0">
                                          <p:val>
                                            <p:strVal val="#ppt_x"/>
                                          </p:val>
                                        </p:tav>
                                        <p:tav tm="100000">
                                          <p:val>
                                            <p:strVal val="#ppt_x"/>
                                          </p:val>
                                        </p:tav>
                                      </p:tavLst>
                                    </p:anim>
                                    <p:anim calcmode="lin" valueType="num">
                                      <p:cBhvr>
                                        <p:cTn id="67" dur="400" fill="hold"/>
                                        <p:tgtEl>
                                          <p:spTgt spid="11"/>
                                        </p:tgtEl>
                                        <p:attrNameLst>
                                          <p:attrName>ppt_y</p:attrName>
                                        </p:attrNameLst>
                                      </p:cBhvr>
                                      <p:tavLst>
                                        <p:tav tm="0">
                                          <p:val>
                                            <p:strVal val="#ppt_y+0.31"/>
                                          </p:val>
                                        </p:tav>
                                        <p:tav tm="100000">
                                          <p:val>
                                            <p:strVal val="#ppt_y+0.31"/>
                                          </p:val>
                                        </p:tav>
                                      </p:tavLst>
                                    </p:anim>
                                    <p:anim calcmode="lin" valueType="num">
                                      <p:cBhvr>
                                        <p:cTn id="68" dur="600" decel="50000" fill="hold">
                                          <p:stCondLst>
                                            <p:cond delay="400"/>
                                          </p:stCondLst>
                                        </p:cTn>
                                        <p:tgtEl>
                                          <p:spTgt spid="1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9" dur="600" decel="50000" fill="hold">
                                          <p:stCondLst>
                                            <p:cond delay="400"/>
                                          </p:stCondLst>
                                        </p:cTn>
                                        <p:tgtEl>
                                          <p:spTgt spid="1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2" grpId="0" animBg="1"/>
      <p:bldP spid="4" grpId="0" animBg="1"/>
      <p:bldP spid="8" grpId="0" animBg="1"/>
      <p:bldP spid="9" grpId="0" animBg="1"/>
      <p:bldP spid="10"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257</TotalTime>
  <Words>824</Words>
  <Application>Microsoft Office PowerPoint</Application>
  <PresentationFormat>Ekran Gösterisi (4:3)</PresentationFormat>
  <Paragraphs>116</Paragraphs>
  <Slides>24</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2</vt:i4>
      </vt:variant>
      <vt:variant>
        <vt:lpstr>Slayt Başlıkları</vt:lpstr>
      </vt:variant>
      <vt:variant>
        <vt:i4>24</vt:i4>
      </vt:variant>
    </vt:vector>
  </HeadingPairs>
  <TitlesOfParts>
    <vt:vector size="27" baseType="lpstr">
      <vt:lpstr>Görünüş</vt:lpstr>
      <vt:lpstr>ClipArt</vt:lpstr>
      <vt:lpstr>Clip</vt:lpstr>
      <vt:lpstr>Okul Başarısını Arttırma Öğretmen Sunumu (Lise)</vt:lpstr>
      <vt:lpstr>Slayt 2</vt:lpstr>
      <vt:lpstr> Ziya Gökalp Başarının sırlarından biri, geçici başarısızlıkların bizi yenmesine izin vermemektir. </vt:lpstr>
      <vt:lpstr>Slayt 4</vt:lpstr>
      <vt:lpstr>Slayt 5</vt:lpstr>
      <vt:lpstr>BAŞARIYI ETKİLEYEN FAKTÖRLER</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Ziya Gökalp Başarının sırlarından biri, geçici başarısızlıkların bizi yenmesine izin vermemektir. </dc:title>
  <dc:creator>YAH.LİS</dc:creator>
  <cp:lastModifiedBy>YAH.LİS</cp:lastModifiedBy>
  <cp:revision>67</cp:revision>
  <dcterms:created xsi:type="dcterms:W3CDTF">2022-09-12T15:34:03Z</dcterms:created>
  <dcterms:modified xsi:type="dcterms:W3CDTF">2022-09-13T07:16:39Z</dcterms:modified>
</cp:coreProperties>
</file>