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21"/>
  </p:notesMasterIdLst>
  <p:handoutMasterIdLst>
    <p:handoutMasterId r:id="rId22"/>
  </p:handoutMasterIdLst>
  <p:sldIdLst>
    <p:sldId id="586" r:id="rId2"/>
    <p:sldId id="598" r:id="rId3"/>
    <p:sldId id="257" r:id="rId4"/>
    <p:sldId id="571" r:id="rId5"/>
    <p:sldId id="588" r:id="rId6"/>
    <p:sldId id="589" r:id="rId7"/>
    <p:sldId id="599" r:id="rId8"/>
    <p:sldId id="590" r:id="rId9"/>
    <p:sldId id="591" r:id="rId10"/>
    <p:sldId id="574" r:id="rId11"/>
    <p:sldId id="592" r:id="rId12"/>
    <p:sldId id="593" r:id="rId13"/>
    <p:sldId id="594" r:id="rId14"/>
    <p:sldId id="595" r:id="rId15"/>
    <p:sldId id="596" r:id="rId16"/>
    <p:sldId id="597" r:id="rId17"/>
    <p:sldId id="575" r:id="rId18"/>
    <p:sldId id="580" r:id="rId19"/>
    <p:sldId id="587" r:id="rId20"/>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Arrows Diagram" id="{B6D18F6B-13C0-4689-8D47-3BF47272F27F}">
          <p14:sldIdLst>
            <p14:sldId id="586"/>
            <p14:sldId id="598"/>
            <p14:sldId id="257"/>
            <p14:sldId id="571"/>
            <p14:sldId id="588"/>
            <p14:sldId id="589"/>
            <p14:sldId id="599"/>
            <p14:sldId id="590"/>
            <p14:sldId id="591"/>
            <p14:sldId id="574"/>
            <p14:sldId id="592"/>
            <p14:sldId id="593"/>
            <p14:sldId id="594"/>
            <p14:sldId id="595"/>
            <p14:sldId id="596"/>
            <p14:sldId id="597"/>
            <p14:sldId id="575"/>
            <p14:sldId id="580"/>
            <p14:sldId id="587"/>
          </p14:sldIdLst>
        </p14:section>
        <p14:section name="Puzzle Diagram" id="{5EBB697D-5F3A-4619-95B1-18B26D293295}">
          <p14:sldIdLst/>
        </p14:section>
        <p14:section name="Gear Diagram" id="{78BEFFB9-BDDE-431B-8DAD-F147F3B1C6A0}">
          <p14:sldIdLst/>
        </p14:section>
        <p14:section name="Matrix Diagram" id="{5A07AFEB-75C5-487C-BCB4-8E975429D77E}">
          <p14:sldIdLst/>
        </p14:section>
        <p14:section name="Cycle Process" id="{50B0BF03-0985-4946-9592-3190EDAD1A23}">
          <p14:sldIdLst/>
        </p14:section>
        <p14:section name="Gantt Chart" id="{904EEEBC-31A4-4D7F-9ED6-F86ACB6EF018}">
          <p14:sldIdLst/>
        </p14:section>
        <p14:section name="Calendar 2015" id="{4B913258-86AC-4206-ABBC-306309849869}">
          <p14:sldIdLst/>
        </p14:section>
        <p14:section name="Timeline Process" id="{1F6949EA-DE10-4B90-9A09-64B6B4AE90B7}">
          <p14:sldIdLst/>
        </p14:section>
        <p14:section name="Step-by-Step Process" id="{BDC0C192-FFAA-40AD-BF84-0A75CEC29620}">
          <p14:sldIdLst/>
        </p14:section>
        <p14:section name="Funnel Diagram" id="{FD38EE9E-CE02-429A-B76D-12B3C50F77C2}">
          <p14:sldIdLst/>
        </p14:section>
        <p14:section name="Mindmap" id="{BEFC53BC-F424-468E-AD29-25E3B3BA7D55}">
          <p14:sldIdLst/>
        </p14:section>
        <p14:section name="Tree Diagram" id="{396C7869-A3CD-4176-9DFB-FDC97C7466AD}">
          <p14:sldIdLst/>
        </p14:section>
        <p14:section name="Pyramid Diagram" id="{BF303E46-BAA6-46CA-B5F4-147B666F822A}">
          <p14:sldIdLst/>
        </p14:section>
        <p14:section name="Flowchart" id="{85D94DD8-C343-4EA1-803B-2037E9588492}">
          <p14:sldIdLst/>
        </p14:section>
        <p14:section name="Fishbone Diagram" id="{1B606730-6E71-42BB-8321-D12902EDFCA7}">
          <p14:sldIdLst/>
        </p14:section>
        <p14:section name="Map Diagram" id="{355EE30E-99BA-41F4-A409-8A241F946D9C}">
          <p14:sldIdLst/>
        </p14:section>
        <p14:section name="Iceberg Diagram" id="{FF92EB0E-4839-4D74-ABCD-7B20D7FF76F8}">
          <p14:sldIdLst/>
        </p14:section>
        <p14:section name="Pricelist Table" id="{5E179C74-804D-4F9F-9688-0D9697A7DDA7}">
          <p14:sldIdLst/>
        </p14:section>
        <p14:section name="3D Layers Diagram" id="{A1CCEBDB-9B94-4B64-8EFA-7B7DA18384E7}">
          <p14:sldIdLst/>
        </p14:section>
        <p14:section name="Comparison / proposition" id="{50F87C0F-1B7F-424A-AC8C-7BF367B1970C}">
          <p14:sldIdLst/>
        </p14:section>
        <p14:section name="Business Model" id="{C01F8ABC-4008-48CE-B62C-64BEF1F37574}">
          <p14:sldIdLst/>
        </p14:section>
        <p14:section name="Human Diagram" id="{578B14A7-58BB-4183-A73C-665BBC05F710}">
          <p14:sldIdLst/>
        </p14:section>
        <p14:section name="Road Diagram" id="{DD9FA14E-9415-4144-873F-5D6CFBF4D8E1}">
          <p14:sldIdLst/>
        </p14:section>
        <p14:section name="Gadget Diagram" id="{4CD4ABD5-5BAA-4108-86AF-7DED4EC6DF93}">
          <p14:sldIdLst/>
        </p14:section>
        <p14:section name="Mockup Template" id="{5DD95A02-F785-4B87-AAA9-183570F07D22}">
          <p14:sldIdLst/>
        </p14:section>
        <p14:section name="Portfolio" id="{BA390565-5CD7-44F5-8FE9-B359590A0BFC}">
          <p14:sldIdLst/>
        </p14:section>
        <p14:section name="Team/ Photo Slide" id="{6BE9D522-C8CD-4D08-88EF-5D9323F1E807}">
          <p14:sldIdLst/>
        </p14:section>
        <p14:section name="Hierarchy" id="{05BE700D-4A3D-496C-8147-B1F208F5F0B1}">
          <p14:sldIdLst/>
        </p14:section>
        <p14:section name="Energy Diagram" id="{19024546-5A2D-444D-93AB-5DB161A06C34}">
          <p14:sldIdLst/>
        </p14:section>
        <p14:section name="Environment Diagram" id="{D8E4D9E5-5567-4351-8B7F-442522BC5E17}">
          <p14:sldIdLst/>
        </p14:section>
        <p14:section name="Technology Diagram" id="{97B26582-CC5F-48F5-A846-278EA826C549}">
          <p14:sldIdLst/>
        </p14:section>
        <p14:section name="Security Diagram" id="{E8BE48A3-7AC8-4CC7-A403-30D95D2586C8}">
          <p14:sldIdLst/>
        </p14:section>
        <p14:section name="Finance Diagram" id="{BAAB6C5E-109A-47E8-9E86-01C9BE31C3DB}">
          <p14:sldIdLst/>
        </p14:section>
        <p14:section name="Creative Diagram" id="{9705E2B5-615D-4737-AD23-8E25FF304395}">
          <p14:sldIdLst/>
        </p14:section>
        <p14:section name="Science Diagram" id="{2833A231-1084-4DCF-A542-119AA5ED2434}">
          <p14:sldIdLst/>
        </p14:section>
        <p14:section name="Health" id="{9E723CDD-AAB0-46CA-ABAE-2CED2ABC56E9}">
          <p14:sldIdLst/>
        </p14:section>
        <p14:section name="Training" id="{D08A28FA-DA1A-4D99-A158-7FBBCF4ACCA9}">
          <p14:sldIdLst/>
        </p14:section>
        <p14:section name="Property" id="{E9406AC2-350F-4E06-A0DA-5D506774A3AA}">
          <p14:sldIdLst/>
        </p14:section>
        <p14:section name="Chart" id="{AEA3F791-3B71-47EA-8ABE-FA4511B5CB5C}">
          <p14:sldIdLst/>
        </p14:section>
        <p14:section name="Testimonial / Client List" id="{50249823-F496-47D5-B746-0BD6C69E56E9}">
          <p14:sldIdLst/>
        </p14:section>
      </p14:sectionLst>
    </p:ex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6600"/>
    <a:srgbClr val="FF9900"/>
    <a:srgbClr val="52361E"/>
    <a:srgbClr val="A86E3E"/>
    <a:srgbClr val="D3A577"/>
    <a:srgbClr val="83C937"/>
    <a:srgbClr val="FFE9D9"/>
    <a:srgbClr val="006BB4"/>
    <a:srgbClr val="53B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86457" autoAdjust="0"/>
  </p:normalViewPr>
  <p:slideViewPr>
    <p:cSldViewPr snapToGrid="0">
      <p:cViewPr>
        <p:scale>
          <a:sx n="80" d="100"/>
          <a:sy n="80" d="100"/>
        </p:scale>
        <p:origin x="-1378" y="48"/>
      </p:cViewPr>
      <p:guideLst>
        <p:guide orient="horz" pos="2160"/>
        <p:guide pos="2880"/>
      </p:guideLst>
    </p:cSldViewPr>
  </p:slideViewPr>
  <p:outlineViewPr>
    <p:cViewPr>
      <p:scale>
        <a:sx n="33" d="100"/>
        <a:sy n="33" d="100"/>
      </p:scale>
      <p:origin x="264" y="7186"/>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DA0513D-7F16-4B05-8E33-97F4B99D2579}" type="datetimeFigureOut">
              <a:rPr lang="tr-TR" smtClean="0"/>
              <a:pPr/>
              <a:t>14.09.2022</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F0430BD-9EFB-473C-B142-F3BBDBAA0F34}" type="slidenum">
              <a:rPr lang="tr-TR" smtClean="0"/>
              <a:pPr/>
              <a:t>‹#›</a:t>
            </a:fld>
            <a:endParaRPr lang="tr-TR"/>
          </a:p>
        </p:txBody>
      </p:sp>
    </p:spTree>
    <p:extLst>
      <p:ext uri="{BB962C8B-B14F-4D97-AF65-F5344CB8AC3E}">
        <p14:creationId xmlns:p14="http://schemas.microsoft.com/office/powerpoint/2010/main" val="952237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7C550D-A09B-437E-8439-55E9503CED4A}" type="datetimeFigureOut">
              <a:rPr lang="id-ID" smtClean="0"/>
              <a:pPr/>
              <a:t>14/09/2022</a:t>
            </a:fld>
            <a:endParaRPr lang="id-ID"/>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25346E-21C3-4022-BB21-0A02FE7E0A36}" type="slidenum">
              <a:rPr lang="id-ID" smtClean="0"/>
              <a:pPr/>
              <a:t>‹#›</a:t>
            </a:fld>
            <a:endParaRPr lang="id-ID"/>
          </a:p>
        </p:txBody>
      </p:sp>
    </p:spTree>
    <p:extLst>
      <p:ext uri="{BB962C8B-B14F-4D97-AF65-F5344CB8AC3E}">
        <p14:creationId xmlns:p14="http://schemas.microsoft.com/office/powerpoint/2010/main" val="38378024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E225346E-21C3-4022-BB21-0A02FE7E0A36}" type="slidenum">
              <a:rPr lang="id-ID" smtClean="0"/>
              <a:pPr/>
              <a:t>19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837192D-E941-4539-95FB-31BD6E215A43}" type="datetime1">
              <a:rPr lang="id-ID" smtClean="0"/>
              <a:pPr/>
              <a:t>14/09/2022</a:t>
            </a:fld>
            <a:endParaRPr lang="id-ID"/>
          </a:p>
        </p:txBody>
      </p:sp>
      <p:sp>
        <p:nvSpPr>
          <p:cNvPr id="4" name="Footer Placeholder 3"/>
          <p:cNvSpPr>
            <a:spLocks noGrp="1"/>
          </p:cNvSpPr>
          <p:nvPr>
            <p:ph type="ftr" sz="quarter" idx="11"/>
          </p:nvPr>
        </p:nvSpPr>
        <p:spPr/>
        <p:txBody>
          <a:bodyPr/>
          <a:lstStyle/>
          <a:p>
            <a:r>
              <a:rPr lang="id-ID" smtClean="0"/>
              <a:t>www.rehberlikservisim.com</a:t>
            </a:r>
            <a:endParaRPr lang="id-ID"/>
          </a:p>
        </p:txBody>
      </p:sp>
      <p:sp>
        <p:nvSpPr>
          <p:cNvPr id="5" name="Slide Number Placeholder 4"/>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60880940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3E9899-86D2-468C-B8EF-B1408E3D27F9}" type="datetime1">
              <a:rPr lang="id-ID" smtClean="0"/>
              <a:pPr/>
              <a:t>14/09/2022</a:t>
            </a:fld>
            <a:endParaRPr lang="id-ID"/>
          </a:p>
        </p:txBody>
      </p:sp>
      <p:sp>
        <p:nvSpPr>
          <p:cNvPr id="3" name="Footer Placeholder 2"/>
          <p:cNvSpPr>
            <a:spLocks noGrp="1"/>
          </p:cNvSpPr>
          <p:nvPr>
            <p:ph type="ftr" sz="quarter" idx="11"/>
          </p:nvPr>
        </p:nvSpPr>
        <p:spPr/>
        <p:txBody>
          <a:bodyPr/>
          <a:lstStyle/>
          <a:p>
            <a:r>
              <a:rPr lang="id-ID" smtClean="0"/>
              <a:t>www.rehberlikservisim.com</a:t>
            </a:r>
            <a:endParaRPr lang="id-ID"/>
          </a:p>
        </p:txBody>
      </p:sp>
      <p:sp>
        <p:nvSpPr>
          <p:cNvPr id="4" name="Slide Number Placeholder 3"/>
          <p:cNvSpPr>
            <a:spLocks noGrp="1"/>
          </p:cNvSpPr>
          <p:nvPr>
            <p:ph type="sldNum" sz="quarter" idx="12"/>
          </p:nvPr>
        </p:nvSpPr>
        <p:spPr/>
        <p:txBody>
          <a:bodyPr/>
          <a:lstStyle/>
          <a:p>
            <a:fld id="{894ECE0B-6A48-4FB3-98FF-149C947D6D9D}" type="slidenum">
              <a:rPr lang="id-ID" smtClean="0"/>
              <a:pPr/>
              <a:t>‹#›</a:t>
            </a:fld>
            <a:endParaRPr lang="id-ID"/>
          </a:p>
        </p:txBody>
      </p:sp>
    </p:spTree>
    <p:extLst>
      <p:ext uri="{BB962C8B-B14F-4D97-AF65-F5344CB8AC3E}">
        <p14:creationId xmlns:p14="http://schemas.microsoft.com/office/powerpoint/2010/main" val="13235530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stimonial">
    <p:spTree>
      <p:nvGrpSpPr>
        <p:cNvPr id="1" name=""/>
        <p:cNvGrpSpPr/>
        <p:nvPr/>
      </p:nvGrpSpPr>
      <p:grpSpPr>
        <a:xfrm>
          <a:off x="0" y="0"/>
          <a:ext cx="0" cy="0"/>
          <a:chOff x="0" y="0"/>
          <a:chExt cx="0" cy="0"/>
        </a:xfrm>
      </p:grpSpPr>
      <p:sp>
        <p:nvSpPr>
          <p:cNvPr id="6" name="Picture Placeholder 3"/>
          <p:cNvSpPr>
            <a:spLocks noGrp="1"/>
          </p:cNvSpPr>
          <p:nvPr>
            <p:ph type="pic" sz="quarter" idx="10"/>
          </p:nvPr>
        </p:nvSpPr>
        <p:spPr>
          <a:xfrm>
            <a:off x="0" y="0"/>
            <a:ext cx="1525500" cy="2286000"/>
          </a:xfrm>
        </p:spPr>
        <p:txBody>
          <a:bodyPr/>
          <a:lstStyle/>
          <a:p>
            <a:endParaRPr lang="id-ID"/>
          </a:p>
        </p:txBody>
      </p:sp>
      <p:sp>
        <p:nvSpPr>
          <p:cNvPr id="7" name="Picture Placeholder 3"/>
          <p:cNvSpPr>
            <a:spLocks noGrp="1"/>
          </p:cNvSpPr>
          <p:nvPr>
            <p:ph type="pic" sz="quarter" idx="13"/>
          </p:nvPr>
        </p:nvSpPr>
        <p:spPr>
          <a:xfrm>
            <a:off x="0" y="4572000"/>
            <a:ext cx="1525500" cy="2286000"/>
          </a:xfrm>
        </p:spPr>
        <p:txBody>
          <a:bodyPr/>
          <a:lstStyle/>
          <a:p>
            <a:endParaRPr lang="id-ID"/>
          </a:p>
        </p:txBody>
      </p:sp>
      <p:sp>
        <p:nvSpPr>
          <p:cNvPr id="8" name="Picture Placeholder 3"/>
          <p:cNvSpPr>
            <a:spLocks noGrp="1"/>
          </p:cNvSpPr>
          <p:nvPr>
            <p:ph type="pic" sz="quarter" idx="17"/>
          </p:nvPr>
        </p:nvSpPr>
        <p:spPr>
          <a:xfrm>
            <a:off x="3053489" y="2286000"/>
            <a:ext cx="1525500" cy="2286000"/>
          </a:xfrm>
        </p:spPr>
        <p:txBody>
          <a:bodyPr/>
          <a:lstStyle/>
          <a:p>
            <a:endParaRPr lang="id-ID"/>
          </a:p>
        </p:txBody>
      </p:sp>
      <p:sp>
        <p:nvSpPr>
          <p:cNvPr id="9" name="Picture Placeholder 3"/>
          <p:cNvSpPr>
            <a:spLocks noGrp="1"/>
          </p:cNvSpPr>
          <p:nvPr>
            <p:ph type="pic" sz="quarter" idx="19"/>
          </p:nvPr>
        </p:nvSpPr>
        <p:spPr>
          <a:xfrm>
            <a:off x="4581479" y="0"/>
            <a:ext cx="1525500" cy="2286000"/>
          </a:xfrm>
        </p:spPr>
        <p:txBody>
          <a:bodyPr/>
          <a:lstStyle/>
          <a:p>
            <a:endParaRPr lang="id-ID"/>
          </a:p>
        </p:txBody>
      </p:sp>
      <p:sp>
        <p:nvSpPr>
          <p:cNvPr id="10" name="Picture Placeholder 3"/>
          <p:cNvSpPr>
            <a:spLocks noGrp="1"/>
          </p:cNvSpPr>
          <p:nvPr>
            <p:ph type="pic" sz="quarter" idx="21"/>
          </p:nvPr>
        </p:nvSpPr>
        <p:spPr>
          <a:xfrm>
            <a:off x="4581479" y="4572000"/>
            <a:ext cx="1525500" cy="2286000"/>
          </a:xfrm>
        </p:spPr>
        <p:txBody>
          <a:bodyPr/>
          <a:lstStyle/>
          <a:p>
            <a:endParaRPr lang="id-ID"/>
          </a:p>
        </p:txBody>
      </p:sp>
      <p:sp>
        <p:nvSpPr>
          <p:cNvPr id="11" name="Picture Placeholder 3"/>
          <p:cNvSpPr>
            <a:spLocks noGrp="1"/>
          </p:cNvSpPr>
          <p:nvPr>
            <p:ph type="pic" sz="quarter" idx="26"/>
          </p:nvPr>
        </p:nvSpPr>
        <p:spPr>
          <a:xfrm>
            <a:off x="7632479" y="2286000"/>
            <a:ext cx="1525500" cy="2286000"/>
          </a:xfrm>
        </p:spPr>
        <p:txBody>
          <a:bodyPr/>
          <a:lstStyle/>
          <a:p>
            <a:endParaRPr lang="id-ID"/>
          </a:p>
        </p:txBody>
      </p:sp>
    </p:spTree>
    <p:extLst>
      <p:ext uri="{BB962C8B-B14F-4D97-AF65-F5344CB8AC3E}">
        <p14:creationId xmlns:p14="http://schemas.microsoft.com/office/powerpoint/2010/main" val="51041021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E8A20F3-7995-41B7-9BE0-065FA8990711}" type="datetime1">
              <a:rPr lang="id-ID" smtClean="0"/>
              <a:pPr/>
              <a:t>14/09/2022</a:t>
            </a:fld>
            <a:endParaRPr lang="id-ID"/>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id-ID" smtClean="0"/>
              <a:t>www.rehberlikservisim.com</a:t>
            </a:r>
            <a:endParaRPr lang="id-ID"/>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ECE0B-6A48-4FB3-98FF-149C947D6D9D}" type="slidenum">
              <a:rPr lang="id-ID" smtClean="0"/>
              <a:pPr/>
              <a:t>‹#›</a:t>
            </a:fld>
            <a:endParaRPr lang="id-ID"/>
          </a:p>
        </p:txBody>
      </p:sp>
    </p:spTree>
    <p:extLst>
      <p:ext uri="{BB962C8B-B14F-4D97-AF65-F5344CB8AC3E}">
        <p14:creationId xmlns:p14="http://schemas.microsoft.com/office/powerpoint/2010/main" val="1113432050"/>
      </p:ext>
    </p:extLst>
  </p:cSld>
  <p:clrMap bg1="lt1" tx1="dk1" bg2="lt2" tx2="dk2" accent1="accent1" accent2="accent2" accent3="accent3" accent4="accent4" accent5="accent5" accent6="accent6" hlink="hlink" folHlink="folHlink"/>
  <p:sldLayoutIdLst>
    <p:sldLayoutId id="2147483704" r:id="rId1"/>
    <p:sldLayoutId id="2147483705" r:id="rId2"/>
    <p:sldLayoutId id="2147483692" r:id="rId3"/>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35 Yuvarlatılmış Dikdörtgen"/>
          <p:cNvSpPr/>
          <p:nvPr/>
        </p:nvSpPr>
        <p:spPr>
          <a:xfrm>
            <a:off x="0" y="2566728"/>
            <a:ext cx="9144000" cy="1305334"/>
          </a:xfrm>
          <a:prstGeom prst="roundRect">
            <a:avLst/>
          </a:prstGeom>
          <a:solidFill>
            <a:srgbClr val="C0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tr-TR"/>
          </a:p>
        </p:txBody>
      </p:sp>
      <p:sp>
        <p:nvSpPr>
          <p:cNvPr id="32" name="31 Metin kutusu"/>
          <p:cNvSpPr txBox="1"/>
          <p:nvPr/>
        </p:nvSpPr>
        <p:spPr>
          <a:xfrm>
            <a:off x="2007561" y="2696175"/>
            <a:ext cx="5128877" cy="523220"/>
          </a:xfrm>
          <a:prstGeom prst="rect">
            <a:avLst/>
          </a:prstGeom>
          <a:noFill/>
        </p:spPr>
        <p:txBody>
          <a:bodyPr wrap="square" rtlCol="0">
            <a:spAutoFit/>
          </a:bodyPr>
          <a:lstStyle/>
          <a:p>
            <a:pPr algn="ctr"/>
            <a:r>
              <a:rPr lang="tr-TR" sz="28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OKUL BAŞARISINI ARTIRMAK</a:t>
            </a:r>
            <a:endParaRPr lang="tr-TR" sz="28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2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874" y="0"/>
            <a:ext cx="2293987" cy="1976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31 Metin kutusu"/>
          <p:cNvSpPr txBox="1"/>
          <p:nvPr/>
        </p:nvSpPr>
        <p:spPr>
          <a:xfrm>
            <a:off x="1950409" y="1976586"/>
            <a:ext cx="5128877" cy="523220"/>
          </a:xfrm>
          <a:prstGeom prst="rect">
            <a:avLst/>
          </a:prstGeom>
          <a:noFill/>
        </p:spPr>
        <p:txBody>
          <a:bodyPr wrap="square" rtlCol="0">
            <a:spAutoFit/>
          </a:bodyPr>
          <a:lstStyle/>
          <a:p>
            <a:pPr algn="ctr"/>
            <a:r>
              <a:rPr lang="tr-TR" sz="2800" dirty="0" smtClean="0">
                <a:ln w="18415" cmpd="sng">
                  <a:solidFill>
                    <a:srgbClr val="FFFFFF"/>
                  </a:solidFill>
                  <a:prstDash val="solid"/>
                </a:ln>
                <a:solidFill>
                  <a:srgbClr val="FF0000"/>
                </a:solidFill>
                <a:effectLst>
                  <a:outerShdw blurRad="63500" dir="3600000" algn="tl" rotWithShape="0">
                    <a:srgbClr val="000000">
                      <a:alpha val="70000"/>
                    </a:srgbClr>
                  </a:outerShdw>
                </a:effectLst>
              </a:rPr>
              <a:t>T.C. MİLLİ EĞİTİM BAKANLIĞI</a:t>
            </a:r>
            <a:endParaRPr lang="tr-TR" sz="2800" dirty="0">
              <a:ln w="18415" cmpd="sng">
                <a:solidFill>
                  <a:srgbClr val="FFFFFF"/>
                </a:solidFill>
                <a:prstDash val="solid"/>
              </a:ln>
              <a:solidFill>
                <a:srgbClr val="FF0000"/>
              </a:solidFill>
              <a:effectLst>
                <a:outerShdw blurRad="63500" dir="3600000" algn="tl" rotWithShape="0">
                  <a:srgbClr val="000000">
                    <a:alpha val="70000"/>
                  </a:srgbClr>
                </a:outerShdw>
              </a:effectLst>
            </a:endParaRPr>
          </a:p>
        </p:txBody>
      </p:sp>
      <p:pic>
        <p:nvPicPr>
          <p:cNvPr id="3" name="Resim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8797" y="3933470"/>
            <a:ext cx="4033202" cy="2167292"/>
          </a:xfrm>
          <a:prstGeom prst="rect">
            <a:avLst/>
          </a:prstGeom>
        </p:spPr>
      </p:pic>
      <p:sp>
        <p:nvSpPr>
          <p:cNvPr id="15" name="35 Yuvarlatılmış Dikdörtgen"/>
          <p:cNvSpPr/>
          <p:nvPr/>
        </p:nvSpPr>
        <p:spPr>
          <a:xfrm>
            <a:off x="5600700" y="4293216"/>
            <a:ext cx="2733675" cy="1162050"/>
          </a:xfrm>
          <a:prstGeom prst="roundRect">
            <a:avLst/>
          </a:prstGeom>
          <a:solidFill>
            <a:srgbClr val="C00000"/>
          </a:solidFill>
        </p:spPr>
        <p:style>
          <a:lnRef idx="3">
            <a:schemeClr val="lt1"/>
          </a:lnRef>
          <a:fillRef idx="1">
            <a:schemeClr val="accent3"/>
          </a:fillRef>
          <a:effectRef idx="1">
            <a:schemeClr val="accent3"/>
          </a:effectRef>
          <a:fontRef idx="minor">
            <a:schemeClr val="lt1"/>
          </a:fontRef>
        </p:style>
        <p:txBody>
          <a:bodyPr rtlCol="0" anchor="ctr"/>
          <a:lstStyle/>
          <a:p>
            <a:pPr algn="ctr"/>
            <a:endParaRPr lang="tr-TR"/>
          </a:p>
        </p:txBody>
      </p:sp>
      <p:sp>
        <p:nvSpPr>
          <p:cNvPr id="6" name="Metin kutusu 5"/>
          <p:cNvSpPr txBox="1"/>
          <p:nvPr/>
        </p:nvSpPr>
        <p:spPr>
          <a:xfrm>
            <a:off x="5719762" y="4647784"/>
            <a:ext cx="2495550" cy="307777"/>
          </a:xfrm>
          <a:prstGeom prst="rect">
            <a:avLst/>
          </a:prstGeom>
          <a:noFill/>
        </p:spPr>
        <p:txBody>
          <a:bodyPr wrap="square" rtlCol="0">
            <a:spAutoFit/>
          </a:bodyPr>
          <a:lstStyle/>
          <a:p>
            <a:r>
              <a:rPr lang="tr-TR" sz="1400" dirty="0" smtClean="0">
                <a:solidFill>
                  <a:schemeClr val="bg1"/>
                </a:solidFill>
              </a:rPr>
              <a:t>LİSE ÖĞRENCİ EĞİTİM SUNUSU</a:t>
            </a:r>
            <a:endParaRPr lang="tr-TR" sz="1400" dirty="0">
              <a:solidFill>
                <a:schemeClr val="bg1"/>
              </a:solidFill>
            </a:endParaRPr>
          </a:p>
        </p:txBody>
      </p:sp>
    </p:spTree>
    <p:extLst>
      <p:ext uri="{BB962C8B-B14F-4D97-AF65-F5344CB8AC3E}">
        <p14:creationId xmlns:p14="http://schemas.microsoft.com/office/powerpoint/2010/main" val="632237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rot="18860756">
            <a:off x="374885" y="2551268"/>
            <a:ext cx="316112" cy="230832"/>
          </a:xfrm>
          <a:prstGeom prst="rect">
            <a:avLst/>
          </a:prstGeom>
        </p:spPr>
        <p:txBody>
          <a:bodyPr wrap="none">
            <a:spAutoFit/>
          </a:bodyPr>
          <a:lstStyle/>
          <a:p>
            <a:pPr algn="ctr"/>
            <a:r>
              <a:rPr lang="id-ID" sz="900" b="1" dirty="0">
                <a:solidFill>
                  <a:schemeClr val="bg1"/>
                </a:solidFill>
                <a:latin typeface="+mj-lt"/>
              </a:rPr>
              <a:t>01</a:t>
            </a:r>
          </a:p>
        </p:txBody>
      </p:sp>
      <p:sp>
        <p:nvSpPr>
          <p:cNvPr id="45" name="Rectangle 44"/>
          <p:cNvSpPr/>
          <p:nvPr/>
        </p:nvSpPr>
        <p:spPr>
          <a:xfrm rot="18860756">
            <a:off x="401484" y="3049759"/>
            <a:ext cx="340329" cy="230832"/>
          </a:xfrm>
          <a:prstGeom prst="rect">
            <a:avLst/>
          </a:prstGeom>
        </p:spPr>
        <p:txBody>
          <a:bodyPr wrap="square">
            <a:spAutoFit/>
          </a:bodyPr>
          <a:lstStyle/>
          <a:p>
            <a:pPr algn="ctr"/>
            <a:r>
              <a:rPr lang="id-ID" sz="900" b="1" dirty="0">
                <a:solidFill>
                  <a:schemeClr val="bg1"/>
                </a:solidFill>
                <a:latin typeface="+mj-lt"/>
              </a:rPr>
              <a:t>02</a:t>
            </a:r>
          </a:p>
        </p:txBody>
      </p:sp>
      <p:sp>
        <p:nvSpPr>
          <p:cNvPr id="46" name="Rectangle 45"/>
          <p:cNvSpPr/>
          <p:nvPr/>
        </p:nvSpPr>
        <p:spPr>
          <a:xfrm rot="18860756">
            <a:off x="365248" y="3623849"/>
            <a:ext cx="316112" cy="230832"/>
          </a:xfrm>
          <a:prstGeom prst="rect">
            <a:avLst/>
          </a:prstGeom>
        </p:spPr>
        <p:txBody>
          <a:bodyPr wrap="none">
            <a:spAutoFit/>
          </a:bodyPr>
          <a:lstStyle/>
          <a:p>
            <a:pPr algn="ctr"/>
            <a:r>
              <a:rPr lang="id-ID" sz="900" b="1" dirty="0">
                <a:solidFill>
                  <a:schemeClr val="bg1"/>
                </a:solidFill>
                <a:latin typeface="+mj-lt"/>
              </a:rPr>
              <a:t>03</a:t>
            </a:r>
          </a:p>
        </p:txBody>
      </p:sp>
      <p:sp>
        <p:nvSpPr>
          <p:cNvPr id="47" name="Rectangle 46"/>
          <p:cNvSpPr/>
          <p:nvPr/>
        </p:nvSpPr>
        <p:spPr>
          <a:xfrm rot="18860756">
            <a:off x="381624" y="4098052"/>
            <a:ext cx="408258" cy="230832"/>
          </a:xfrm>
          <a:prstGeom prst="rect">
            <a:avLst/>
          </a:prstGeom>
        </p:spPr>
        <p:txBody>
          <a:bodyPr wrap="square">
            <a:spAutoFit/>
          </a:bodyPr>
          <a:lstStyle/>
          <a:p>
            <a:pPr algn="ctr"/>
            <a:r>
              <a:rPr lang="id-ID" sz="900" b="1" dirty="0">
                <a:solidFill>
                  <a:schemeClr val="bg1"/>
                </a:solidFill>
                <a:latin typeface="+mj-lt"/>
              </a:rPr>
              <a:t>04</a:t>
            </a:r>
          </a:p>
        </p:txBody>
      </p:sp>
      <p:sp>
        <p:nvSpPr>
          <p:cNvPr id="52" name="Rectangle 51"/>
          <p:cNvSpPr/>
          <p:nvPr/>
        </p:nvSpPr>
        <p:spPr>
          <a:xfrm rot="18860756">
            <a:off x="328907" y="4667610"/>
            <a:ext cx="386099" cy="230832"/>
          </a:xfrm>
          <a:prstGeom prst="rect">
            <a:avLst/>
          </a:prstGeom>
        </p:spPr>
        <p:txBody>
          <a:bodyPr wrap="square">
            <a:spAutoFit/>
          </a:bodyPr>
          <a:lstStyle/>
          <a:p>
            <a:pPr algn="ctr"/>
            <a:r>
              <a:rPr lang="id-ID" sz="900" b="1" dirty="0">
                <a:solidFill>
                  <a:schemeClr val="bg1"/>
                </a:solidFill>
                <a:latin typeface="+mj-lt"/>
              </a:rPr>
              <a:t>05</a:t>
            </a:r>
          </a:p>
        </p:txBody>
      </p:sp>
      <p:sp>
        <p:nvSpPr>
          <p:cNvPr id="64" name="Title 1"/>
          <p:cNvSpPr txBox="1">
            <a:spLocks/>
          </p:cNvSpPr>
          <p:nvPr/>
        </p:nvSpPr>
        <p:spPr>
          <a:xfrm>
            <a:off x="9525" y="9525"/>
            <a:ext cx="9144000" cy="910221"/>
          </a:xfrm>
          <a:prstGeom prst="rect">
            <a:avLst/>
          </a:prstGeom>
          <a:solidFill>
            <a:srgbClr val="00B050"/>
          </a:solidFill>
        </p:spPr>
        <p:style>
          <a:lnRef idx="1">
            <a:schemeClr val="accent6"/>
          </a:lnRef>
          <a:fillRef idx="3">
            <a:schemeClr val="accent6"/>
          </a:fillRef>
          <a:effectRef idx="2">
            <a:schemeClr val="accent6"/>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2400" i="0" u="none" strike="noStrike" kern="1200" cap="none" spc="0" normalizeH="0" baseline="0" noProof="0" dirty="0" smtClean="0">
                <a:ln>
                  <a:noFill/>
                </a:ln>
                <a:solidFill>
                  <a:schemeClr val="bg1"/>
                </a:solidFill>
                <a:effectLst/>
                <a:uLnTx/>
                <a:uFillTx/>
                <a:latin typeface="+mn-lt"/>
                <a:ea typeface="+mn-ea"/>
                <a:cs typeface="+mn-cs"/>
              </a:rPr>
              <a:t>PLANLI ÇALIŞ</a:t>
            </a:r>
            <a:endParaRPr kumimoji="0" lang="id-ID" sz="2400" i="0" u="none" strike="noStrike" kern="1200" cap="none" spc="0" normalizeH="0" baseline="0" noProof="0" dirty="0">
              <a:ln>
                <a:noFill/>
              </a:ln>
              <a:solidFill>
                <a:schemeClr val="bg1"/>
              </a:solidFill>
              <a:effectLst/>
              <a:uLnTx/>
              <a:uFillTx/>
              <a:latin typeface="+mn-lt"/>
              <a:ea typeface="+mn-ea"/>
              <a:cs typeface="+mn-cs"/>
            </a:endParaRPr>
          </a:p>
        </p:txBody>
      </p:sp>
      <p:sp>
        <p:nvSpPr>
          <p:cNvPr id="65" name="35 Yuvarlatılmış Dikdörtgen"/>
          <p:cNvSpPr/>
          <p:nvPr/>
        </p:nvSpPr>
        <p:spPr>
          <a:xfrm>
            <a:off x="716322" y="1562099"/>
            <a:ext cx="7703778" cy="395287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r>
              <a:rPr lang="tr-TR" dirty="0">
                <a:solidFill>
                  <a:schemeClr val="bg1"/>
                </a:solidFill>
              </a:rPr>
              <a:t>Zamanı daha verimli </a:t>
            </a:r>
            <a:r>
              <a:rPr lang="tr-TR" dirty="0" smtClean="0">
                <a:solidFill>
                  <a:schemeClr val="bg1"/>
                </a:solidFill>
              </a:rPr>
              <a:t>kullanırsınız. </a:t>
            </a:r>
          </a:p>
          <a:p>
            <a:pPr algn="just"/>
            <a:r>
              <a:rPr lang="tr-TR" dirty="0">
                <a:solidFill>
                  <a:schemeClr val="bg1"/>
                </a:solidFill>
              </a:rPr>
              <a:t>Sadece sevdiğiniz </a:t>
            </a:r>
            <a:r>
              <a:rPr lang="tr-TR" dirty="0" smtClean="0">
                <a:solidFill>
                  <a:schemeClr val="bg1"/>
                </a:solidFill>
              </a:rPr>
              <a:t>derslere yönelik değil, sorumlu olduğunuz tüm derslere dengeli çalışırsınız.</a:t>
            </a:r>
            <a:endParaRPr lang="tr-TR" dirty="0">
              <a:solidFill>
                <a:schemeClr val="bg1"/>
              </a:solidFill>
            </a:endParaRPr>
          </a:p>
          <a:p>
            <a:pPr algn="just"/>
            <a:r>
              <a:rPr lang="tr-TR" dirty="0" smtClean="0">
                <a:solidFill>
                  <a:schemeClr val="bg1"/>
                </a:solidFill>
              </a:rPr>
              <a:t>Çalışmalarınızda süreklilik olur. </a:t>
            </a:r>
          </a:p>
          <a:p>
            <a:pPr algn="just"/>
            <a:r>
              <a:rPr lang="tr-TR" dirty="0" smtClean="0">
                <a:solidFill>
                  <a:schemeClr val="bg1"/>
                </a:solidFill>
              </a:rPr>
              <a:t>Ne zaman, hangi derse çalışmalıyım gibi kararsızlıklar yaşamazsınız.</a:t>
            </a:r>
          </a:p>
          <a:p>
            <a:pPr algn="just"/>
            <a:r>
              <a:rPr lang="tr-TR" dirty="0">
                <a:solidFill>
                  <a:schemeClr val="bg1"/>
                </a:solidFill>
              </a:rPr>
              <a:t>Çalışmayı ertelemezsiniz.</a:t>
            </a:r>
            <a:endParaRPr lang="en-US" dirty="0">
              <a:solidFill>
                <a:schemeClr val="bg1"/>
              </a:solidFill>
            </a:endParaRPr>
          </a:p>
          <a:p>
            <a:endParaRPr lang="en-US" b="1" dirty="0">
              <a:solidFill>
                <a:schemeClr val="tx1"/>
              </a:solidFill>
              <a:latin typeface="Signika Negative" pitchFamily="2" charset="0"/>
            </a:endParaRPr>
          </a:p>
          <a:p>
            <a:endParaRPr lang="tr-TR" b="1" dirty="0">
              <a:solidFill>
                <a:schemeClr val="tx1"/>
              </a:solidFill>
            </a:endParaRPr>
          </a:p>
        </p:txBody>
      </p:sp>
      <p:sp>
        <p:nvSpPr>
          <p:cNvPr id="67" name="Metin kutusu 66"/>
          <p:cNvSpPr txBox="1"/>
          <p:nvPr/>
        </p:nvSpPr>
        <p:spPr>
          <a:xfrm>
            <a:off x="923925" y="2084596"/>
            <a:ext cx="1752600" cy="369332"/>
          </a:xfrm>
          <a:prstGeom prst="rect">
            <a:avLst/>
          </a:prstGeom>
          <a:noFill/>
        </p:spPr>
        <p:txBody>
          <a:bodyPr wrap="square" rtlCol="0">
            <a:spAutoFit/>
          </a:bodyPr>
          <a:lstStyle/>
          <a:p>
            <a:r>
              <a:rPr lang="tr-TR" dirty="0" smtClean="0">
                <a:solidFill>
                  <a:schemeClr val="bg1"/>
                </a:solidFill>
              </a:rPr>
              <a:t>Planlı çalışarak:</a:t>
            </a:r>
            <a:endParaRPr lang="tr-TR" dirty="0">
              <a:solidFill>
                <a:schemeClr val="bg1"/>
              </a:solidFill>
            </a:endParaRPr>
          </a:p>
        </p:txBody>
      </p:sp>
    </p:spTree>
    <p:extLst>
      <p:ext uri="{BB962C8B-B14F-4D97-AF65-F5344CB8AC3E}">
        <p14:creationId xmlns:p14="http://schemas.microsoft.com/office/powerpoint/2010/main" val="1407749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500"/>
                                        <p:tgtEl>
                                          <p:spTgt spid="4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fade">
                                      <p:cBhvr>
                                        <p:cTn id="13" dur="500"/>
                                        <p:tgtEl>
                                          <p:spTgt spid="4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500"/>
                                        <p:tgtEl>
                                          <p:spTgt spid="4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fade">
                                      <p:cBhvr>
                                        <p:cTn id="19"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46" grpId="0"/>
      <p:bldP spid="47" grpId="0"/>
      <p:bldP spid="5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43"/>
          <p:cNvSpPr/>
          <p:nvPr/>
        </p:nvSpPr>
        <p:spPr>
          <a:xfrm rot="18860756">
            <a:off x="339440" y="2551269"/>
            <a:ext cx="316112" cy="230832"/>
          </a:xfrm>
          <a:prstGeom prst="rect">
            <a:avLst/>
          </a:prstGeom>
        </p:spPr>
        <p:txBody>
          <a:bodyPr wrap="none">
            <a:spAutoFit/>
          </a:bodyPr>
          <a:lstStyle/>
          <a:p>
            <a:pPr algn="ctr"/>
            <a:r>
              <a:rPr lang="id-ID" sz="900" b="1" dirty="0">
                <a:solidFill>
                  <a:schemeClr val="bg1"/>
                </a:solidFill>
                <a:latin typeface="+mj-lt"/>
              </a:rPr>
              <a:t>01</a:t>
            </a:r>
          </a:p>
        </p:txBody>
      </p:sp>
      <p:sp>
        <p:nvSpPr>
          <p:cNvPr id="45" name="Rectangle 44"/>
          <p:cNvSpPr/>
          <p:nvPr/>
        </p:nvSpPr>
        <p:spPr>
          <a:xfrm rot="18860756">
            <a:off x="401484" y="3049759"/>
            <a:ext cx="340329" cy="230832"/>
          </a:xfrm>
          <a:prstGeom prst="rect">
            <a:avLst/>
          </a:prstGeom>
        </p:spPr>
        <p:txBody>
          <a:bodyPr wrap="square">
            <a:spAutoFit/>
          </a:bodyPr>
          <a:lstStyle/>
          <a:p>
            <a:pPr algn="ctr"/>
            <a:r>
              <a:rPr lang="id-ID" sz="900" b="1" dirty="0">
                <a:solidFill>
                  <a:schemeClr val="bg1"/>
                </a:solidFill>
                <a:latin typeface="+mj-lt"/>
              </a:rPr>
              <a:t>02</a:t>
            </a:r>
          </a:p>
        </p:txBody>
      </p:sp>
      <p:sp>
        <p:nvSpPr>
          <p:cNvPr id="46" name="Rectangle 45"/>
          <p:cNvSpPr/>
          <p:nvPr/>
        </p:nvSpPr>
        <p:spPr>
          <a:xfrm rot="18860756">
            <a:off x="365248" y="3623849"/>
            <a:ext cx="316112" cy="230832"/>
          </a:xfrm>
          <a:prstGeom prst="rect">
            <a:avLst/>
          </a:prstGeom>
        </p:spPr>
        <p:txBody>
          <a:bodyPr wrap="none">
            <a:spAutoFit/>
          </a:bodyPr>
          <a:lstStyle/>
          <a:p>
            <a:pPr algn="ctr"/>
            <a:r>
              <a:rPr lang="id-ID" sz="900" b="1" dirty="0">
                <a:solidFill>
                  <a:schemeClr val="bg1"/>
                </a:solidFill>
                <a:latin typeface="+mj-lt"/>
              </a:rPr>
              <a:t>03</a:t>
            </a:r>
          </a:p>
        </p:txBody>
      </p:sp>
      <p:sp>
        <p:nvSpPr>
          <p:cNvPr id="47" name="Rectangle 46"/>
          <p:cNvSpPr/>
          <p:nvPr/>
        </p:nvSpPr>
        <p:spPr>
          <a:xfrm rot="18860756">
            <a:off x="381624" y="4098052"/>
            <a:ext cx="408258" cy="230832"/>
          </a:xfrm>
          <a:prstGeom prst="rect">
            <a:avLst/>
          </a:prstGeom>
        </p:spPr>
        <p:txBody>
          <a:bodyPr wrap="square">
            <a:spAutoFit/>
          </a:bodyPr>
          <a:lstStyle/>
          <a:p>
            <a:pPr algn="ctr"/>
            <a:r>
              <a:rPr lang="id-ID" sz="900" b="1" dirty="0">
                <a:solidFill>
                  <a:schemeClr val="bg1"/>
                </a:solidFill>
                <a:latin typeface="+mj-lt"/>
              </a:rPr>
              <a:t>04</a:t>
            </a:r>
          </a:p>
        </p:txBody>
      </p:sp>
      <p:sp>
        <p:nvSpPr>
          <p:cNvPr id="52" name="Rectangle 51"/>
          <p:cNvSpPr/>
          <p:nvPr/>
        </p:nvSpPr>
        <p:spPr>
          <a:xfrm rot="18860756">
            <a:off x="328907" y="4667610"/>
            <a:ext cx="386099" cy="230832"/>
          </a:xfrm>
          <a:prstGeom prst="rect">
            <a:avLst/>
          </a:prstGeom>
        </p:spPr>
        <p:txBody>
          <a:bodyPr wrap="square">
            <a:spAutoFit/>
          </a:bodyPr>
          <a:lstStyle/>
          <a:p>
            <a:pPr algn="ctr"/>
            <a:r>
              <a:rPr lang="id-ID" sz="900" b="1" dirty="0">
                <a:solidFill>
                  <a:schemeClr val="bg1"/>
                </a:solidFill>
                <a:latin typeface="+mj-lt"/>
              </a:rPr>
              <a:t>05</a:t>
            </a:r>
          </a:p>
        </p:txBody>
      </p:sp>
      <p:sp>
        <p:nvSpPr>
          <p:cNvPr id="64" name="Title 1"/>
          <p:cNvSpPr txBox="1">
            <a:spLocks/>
          </p:cNvSpPr>
          <p:nvPr/>
        </p:nvSpPr>
        <p:spPr>
          <a:xfrm>
            <a:off x="9525" y="0"/>
            <a:ext cx="9144000" cy="910221"/>
          </a:xfrm>
          <a:prstGeom prst="rect">
            <a:avLst/>
          </a:prstGeom>
          <a:solidFill>
            <a:srgbClr val="00B050"/>
          </a:solidFill>
        </p:spPr>
        <p:style>
          <a:lnRef idx="1">
            <a:schemeClr val="accent6"/>
          </a:lnRef>
          <a:fillRef idx="3">
            <a:schemeClr val="accent6"/>
          </a:fillRef>
          <a:effectRef idx="2">
            <a:schemeClr val="accent6"/>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lang="tr-TR" sz="2400" dirty="0" smtClean="0">
                <a:solidFill>
                  <a:schemeClr val="bg1"/>
                </a:solidFill>
              </a:rPr>
              <a:t>DERSLERE DÜZENLİ KATIL</a:t>
            </a:r>
            <a:endParaRPr kumimoji="0" lang="id-ID" sz="2400" i="0" u="none" strike="noStrike" kern="1200" cap="none" spc="0" normalizeH="0" baseline="0" noProof="0" dirty="0">
              <a:ln>
                <a:noFill/>
              </a:ln>
              <a:solidFill>
                <a:schemeClr val="bg1"/>
              </a:solidFill>
              <a:effectLst/>
              <a:uLnTx/>
              <a:uFillTx/>
            </a:endParaRPr>
          </a:p>
        </p:txBody>
      </p:sp>
      <p:sp>
        <p:nvSpPr>
          <p:cNvPr id="65" name="35 Yuvarlatılmış Dikdörtgen"/>
          <p:cNvSpPr/>
          <p:nvPr/>
        </p:nvSpPr>
        <p:spPr>
          <a:xfrm>
            <a:off x="716322" y="1771305"/>
            <a:ext cx="7703778" cy="3002196"/>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r>
              <a:rPr lang="tr-TR" dirty="0">
                <a:solidFill>
                  <a:schemeClr val="bg1"/>
                </a:solidFill>
              </a:rPr>
              <a:t>Hiç duymadığın konuya çalışmak, </a:t>
            </a:r>
            <a:r>
              <a:rPr lang="tr-TR" dirty="0" smtClean="0">
                <a:solidFill>
                  <a:schemeClr val="bg1"/>
                </a:solidFill>
              </a:rPr>
              <a:t>derste </a:t>
            </a:r>
            <a:r>
              <a:rPr lang="tr-TR" dirty="0">
                <a:solidFill>
                  <a:schemeClr val="bg1"/>
                </a:solidFill>
              </a:rPr>
              <a:t>dinlediğin konuya çalışmaya kıyasla daha zor </a:t>
            </a:r>
            <a:r>
              <a:rPr lang="tr-TR" dirty="0" smtClean="0">
                <a:solidFill>
                  <a:schemeClr val="bg1"/>
                </a:solidFill>
              </a:rPr>
              <a:t>olacaktır. Bu </a:t>
            </a:r>
            <a:r>
              <a:rPr lang="tr-TR" dirty="0">
                <a:solidFill>
                  <a:schemeClr val="bg1"/>
                </a:solidFill>
              </a:rPr>
              <a:t>sebeple derslere düzenli olarak katılmak, </a:t>
            </a:r>
            <a:r>
              <a:rPr lang="tr-TR" dirty="0" smtClean="0">
                <a:solidFill>
                  <a:schemeClr val="bg1"/>
                </a:solidFill>
              </a:rPr>
              <a:t>başarı için önemlidir.</a:t>
            </a:r>
            <a:endParaRPr lang="en-US" b="1" dirty="0">
              <a:solidFill>
                <a:schemeClr val="bg1"/>
              </a:solidFill>
              <a:latin typeface="Signika Negative" pitchFamily="2" charset="0"/>
            </a:endParaRPr>
          </a:p>
          <a:p>
            <a:endParaRPr lang="tr-TR" b="1" dirty="0">
              <a:solidFill>
                <a:schemeClr val="tx1"/>
              </a:solidFill>
            </a:endParaRPr>
          </a:p>
        </p:txBody>
      </p:sp>
    </p:spTree>
    <p:extLst>
      <p:ext uri="{BB962C8B-B14F-4D97-AF65-F5344CB8AC3E}">
        <p14:creationId xmlns:p14="http://schemas.microsoft.com/office/powerpoint/2010/main" val="154671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500"/>
                                        <p:tgtEl>
                                          <p:spTgt spid="4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500"/>
                                        <p:tgtEl>
                                          <p:spTgt spid="4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6"/>
                                        </p:tgtEl>
                                        <p:attrNameLst>
                                          <p:attrName>style.visibility</p:attrName>
                                        </p:attrNameLst>
                                      </p:cBhvr>
                                      <p:to>
                                        <p:strVal val="visible"/>
                                      </p:to>
                                    </p:set>
                                    <p:animEffect transition="in" filter="fade">
                                      <p:cBhvr>
                                        <p:cTn id="13" dur="500"/>
                                        <p:tgtEl>
                                          <p:spTgt spid="4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7"/>
                                        </p:tgtEl>
                                        <p:attrNameLst>
                                          <p:attrName>style.visibility</p:attrName>
                                        </p:attrNameLst>
                                      </p:cBhvr>
                                      <p:to>
                                        <p:strVal val="visible"/>
                                      </p:to>
                                    </p:set>
                                    <p:animEffect transition="in" filter="fade">
                                      <p:cBhvr>
                                        <p:cTn id="16" dur="500"/>
                                        <p:tgtEl>
                                          <p:spTgt spid="4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52"/>
                                        </p:tgtEl>
                                        <p:attrNameLst>
                                          <p:attrName>style.visibility</p:attrName>
                                        </p:attrNameLst>
                                      </p:cBhvr>
                                      <p:to>
                                        <p:strVal val="visible"/>
                                      </p:to>
                                    </p:set>
                                    <p:animEffect transition="in" filter="fade">
                                      <p:cBhvr>
                                        <p:cTn id="19" dur="500"/>
                                        <p:tgtEl>
                                          <p:spTgt spid="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5" grpId="0"/>
      <p:bldP spid="46" grpId="0"/>
      <p:bldP spid="47" grpId="0"/>
      <p:bldP spid="5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2000" dirty="0" smtClean="0">
                <a:solidFill>
                  <a:schemeClr val="bg1"/>
                </a:solidFill>
              </a:rPr>
              <a:t>ETKİLİ BİR ŞEKİLDE DİNLE</a:t>
            </a:r>
            <a:endParaRPr lang="id-ID" sz="2000" dirty="0">
              <a:solidFill>
                <a:schemeClr val="bg1"/>
              </a:solidFill>
            </a:endParaRPr>
          </a:p>
        </p:txBody>
      </p:sp>
      <p:sp>
        <p:nvSpPr>
          <p:cNvPr id="3" name="Metin kutusu 2"/>
          <p:cNvSpPr txBox="1"/>
          <p:nvPr/>
        </p:nvSpPr>
        <p:spPr>
          <a:xfrm>
            <a:off x="762000" y="2333625"/>
            <a:ext cx="5619750" cy="369332"/>
          </a:xfrm>
          <a:prstGeom prst="rect">
            <a:avLst/>
          </a:prstGeom>
          <a:noFill/>
        </p:spPr>
        <p:txBody>
          <a:bodyPr wrap="square" rtlCol="0">
            <a:spAutoFit/>
          </a:bodyPr>
          <a:lstStyle/>
          <a:p>
            <a:r>
              <a:rPr lang="tr-TR" dirty="0" smtClean="0"/>
              <a:t>.</a:t>
            </a:r>
            <a:endParaRPr lang="tr-TR" dirty="0"/>
          </a:p>
        </p:txBody>
      </p:sp>
      <p:sp>
        <p:nvSpPr>
          <p:cNvPr id="18" name="35 Yuvarlatılmış Dikdörtgen"/>
          <p:cNvSpPr/>
          <p:nvPr/>
        </p:nvSpPr>
        <p:spPr>
          <a:xfrm>
            <a:off x="1028698" y="1630322"/>
            <a:ext cx="7153275" cy="309193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lnSpc>
                <a:spcPct val="150000"/>
              </a:lnSpc>
            </a:pPr>
            <a:r>
              <a:rPr lang="tr-TR" dirty="0" smtClean="0">
                <a:solidFill>
                  <a:schemeClr val="bg1"/>
                </a:solidFill>
              </a:rPr>
              <a:t>Ders sırasında öğretmen öğrenci tarafından etkin bir şekilde dinlenilmelidir.  Bu durum daha verimli bir şekilde anlama ve çalışma imkanı sunar. </a:t>
            </a:r>
            <a:endParaRPr lang="tr-TR" dirty="0">
              <a:solidFill>
                <a:schemeClr val="bg1"/>
              </a:solidFill>
            </a:endParaRPr>
          </a:p>
        </p:txBody>
      </p:sp>
    </p:spTree>
    <p:extLst>
      <p:ext uri="{BB962C8B-B14F-4D97-AF65-F5344CB8AC3E}">
        <p14:creationId xmlns:p14="http://schemas.microsoft.com/office/powerpoint/2010/main" val="2030061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2000" dirty="0" smtClean="0">
                <a:solidFill>
                  <a:schemeClr val="bg1"/>
                </a:solidFill>
              </a:rPr>
              <a:t>DÜZENLİ TEKRAR YAP</a:t>
            </a:r>
            <a:endParaRPr lang="id-ID" sz="2000" dirty="0">
              <a:solidFill>
                <a:schemeClr val="bg1"/>
              </a:solidFill>
            </a:endParaRPr>
          </a:p>
        </p:txBody>
      </p:sp>
      <p:sp>
        <p:nvSpPr>
          <p:cNvPr id="18" name="35 Yuvarlatılmış Dikdörtgen"/>
          <p:cNvSpPr/>
          <p:nvPr/>
        </p:nvSpPr>
        <p:spPr>
          <a:xfrm>
            <a:off x="1028699" y="1651515"/>
            <a:ext cx="7153275" cy="309193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lnSpc>
                <a:spcPct val="150000"/>
              </a:lnSpc>
            </a:pPr>
            <a:r>
              <a:rPr lang="tr-TR" dirty="0" smtClean="0"/>
              <a:t>Yeni öğrendiğimiz bilgiler kısa süreli belleğe kaydedilir. Tekrar ettiğimiz bilgiler  uzun süreli hafızaya aktarılır. Tekrar etmediklerimiz ise zaman içinde unutulur.</a:t>
            </a:r>
            <a:r>
              <a:rPr lang="tr-TR" dirty="0"/>
              <a:t> Düzenli tekrar yapmak, öğrenilenleri kavramayı ve hatırlamayı </a:t>
            </a:r>
            <a:r>
              <a:rPr lang="tr-TR" dirty="0" smtClean="0"/>
              <a:t>kolaylaştırır</a:t>
            </a:r>
            <a:r>
              <a:rPr lang="tr-TR" dirty="0"/>
              <a:t>,</a:t>
            </a:r>
            <a:r>
              <a:rPr lang="tr-TR" dirty="0" smtClean="0"/>
              <a:t> </a:t>
            </a:r>
            <a:r>
              <a:rPr lang="tr-TR" dirty="0"/>
              <a:t> ders çalışma motivasyonunu da </a:t>
            </a:r>
            <a:r>
              <a:rPr lang="tr-TR" dirty="0" smtClean="0"/>
              <a:t>artırır.</a:t>
            </a:r>
            <a:endParaRPr lang="tr-TR" dirty="0"/>
          </a:p>
        </p:txBody>
      </p:sp>
    </p:spTree>
    <p:extLst>
      <p:ext uri="{BB962C8B-B14F-4D97-AF65-F5344CB8AC3E}">
        <p14:creationId xmlns:p14="http://schemas.microsoft.com/office/powerpoint/2010/main" val="20300610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2000" dirty="0" smtClean="0">
                <a:solidFill>
                  <a:schemeClr val="bg1"/>
                </a:solidFill>
              </a:rPr>
              <a:t>UYGUN ÇALIŞMA ORTAMI OLUŞTUR.</a:t>
            </a:r>
            <a:endParaRPr lang="id-ID" sz="2000" dirty="0">
              <a:solidFill>
                <a:schemeClr val="bg1"/>
              </a:solidFill>
            </a:endParaRPr>
          </a:p>
        </p:txBody>
      </p:sp>
      <p:sp>
        <p:nvSpPr>
          <p:cNvPr id="18" name="35 Yuvarlatılmış Dikdörtgen"/>
          <p:cNvSpPr/>
          <p:nvPr/>
        </p:nvSpPr>
        <p:spPr>
          <a:xfrm>
            <a:off x="923924" y="2156340"/>
            <a:ext cx="7153275" cy="309193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lnSpc>
                <a:spcPct val="150000"/>
              </a:lnSpc>
            </a:pPr>
            <a:r>
              <a:rPr lang="tr-TR" dirty="0"/>
              <a:t>Uygun çalışma ortamı oluşturmak ders çalışırken odaklanmayı kolaylaştıran </a:t>
            </a:r>
            <a:r>
              <a:rPr lang="tr-TR" dirty="0" smtClean="0"/>
              <a:t>eylemlerdendir.  Rahat </a:t>
            </a:r>
            <a:r>
              <a:rPr lang="tr-TR" dirty="0"/>
              <a:t>bir çalışma  sandalyesi, boyuna uygun bir masa ve gerekli diğer ekipmanların yakınında olması ders çalışırken fiziksel olarak daha rahat hissetmeni sağlayacaktır. </a:t>
            </a:r>
            <a:r>
              <a:rPr lang="tr-TR" dirty="0" smtClean="0"/>
              <a:t>Bunun yanında ders çalışırken </a:t>
            </a:r>
            <a:r>
              <a:rPr lang="tr-TR" dirty="0" err="1" smtClean="0"/>
              <a:t>tv</a:t>
            </a:r>
            <a:r>
              <a:rPr lang="tr-TR" dirty="0" smtClean="0"/>
              <a:t> </a:t>
            </a:r>
            <a:r>
              <a:rPr lang="tr-TR" dirty="0"/>
              <a:t>izlemek, müzik dinlemek </a:t>
            </a:r>
            <a:r>
              <a:rPr lang="tr-TR" dirty="0" smtClean="0"/>
              <a:t>, telefonla </a:t>
            </a:r>
            <a:r>
              <a:rPr lang="tr-TR" dirty="0"/>
              <a:t>oynamak dikkatimizi dağıtacak ve öğrenmeyi olumsuz etkileyecektir. </a:t>
            </a:r>
          </a:p>
        </p:txBody>
      </p:sp>
    </p:spTree>
    <p:extLst>
      <p:ext uri="{BB962C8B-B14F-4D97-AF65-F5344CB8AC3E}">
        <p14:creationId xmlns:p14="http://schemas.microsoft.com/office/powerpoint/2010/main" val="3360097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2000" dirty="0" smtClean="0">
                <a:solidFill>
                  <a:schemeClr val="bg1"/>
                </a:solidFill>
              </a:rPr>
              <a:t>KENDİ ÖĞRENME STİLİNİZİ OLUŞTURUN.</a:t>
            </a:r>
            <a:endParaRPr lang="id-ID" sz="2000" dirty="0">
              <a:solidFill>
                <a:schemeClr val="bg1"/>
              </a:solidFill>
            </a:endParaRPr>
          </a:p>
        </p:txBody>
      </p:sp>
      <p:sp>
        <p:nvSpPr>
          <p:cNvPr id="18" name="35 Yuvarlatılmış Dikdörtgen"/>
          <p:cNvSpPr/>
          <p:nvPr/>
        </p:nvSpPr>
        <p:spPr>
          <a:xfrm>
            <a:off x="923924" y="1070490"/>
            <a:ext cx="7153275" cy="236803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lnSpc>
                <a:spcPct val="150000"/>
              </a:lnSpc>
            </a:pPr>
            <a:r>
              <a:rPr lang="tr-TR" dirty="0"/>
              <a:t>Bazı insanlar okuduğunu rahatlıkla anlayabilirken bazıları görsel bir materyale ihtiyaç duyabiliyor</a:t>
            </a:r>
            <a:r>
              <a:rPr lang="tr-TR" dirty="0" smtClean="0"/>
              <a:t>.</a:t>
            </a:r>
            <a:r>
              <a:rPr lang="tr-TR" dirty="0"/>
              <a:t> Senin için en verimli olan öğrenme tekniğini bulman ve ders çalışırken öğrenmeni kolaylaştıran teknikleri uygulaman </a:t>
            </a:r>
            <a:r>
              <a:rPr lang="tr-TR" dirty="0" smtClean="0"/>
              <a:t>gerekir.</a:t>
            </a:r>
            <a:endParaRPr lang="tr-TR" dirty="0"/>
          </a:p>
        </p:txBody>
      </p:sp>
      <p:grpSp>
        <p:nvGrpSpPr>
          <p:cNvPr id="5" name="Group 40"/>
          <p:cNvGrpSpPr/>
          <p:nvPr/>
        </p:nvGrpSpPr>
        <p:grpSpPr>
          <a:xfrm>
            <a:off x="112811" y="3763550"/>
            <a:ext cx="877595" cy="369332"/>
            <a:chOff x="409461" y="2457947"/>
            <a:chExt cx="2826676" cy="694692"/>
          </a:xfrm>
          <a:solidFill>
            <a:schemeClr val="accent3"/>
          </a:solidFill>
        </p:grpSpPr>
        <p:sp>
          <p:nvSpPr>
            <p:cNvPr id="6"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7"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8" name="Group 40"/>
          <p:cNvGrpSpPr/>
          <p:nvPr/>
        </p:nvGrpSpPr>
        <p:grpSpPr>
          <a:xfrm>
            <a:off x="104695" y="4137748"/>
            <a:ext cx="877595" cy="369332"/>
            <a:chOff x="409461" y="2457947"/>
            <a:chExt cx="2826676" cy="694692"/>
          </a:xfrm>
          <a:solidFill>
            <a:schemeClr val="accent3"/>
          </a:solidFill>
        </p:grpSpPr>
        <p:sp>
          <p:nvSpPr>
            <p:cNvPr id="9"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10"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11" name="Group 40"/>
          <p:cNvGrpSpPr/>
          <p:nvPr/>
        </p:nvGrpSpPr>
        <p:grpSpPr>
          <a:xfrm>
            <a:off x="112811" y="4526917"/>
            <a:ext cx="877595" cy="369332"/>
            <a:chOff x="409461" y="2457947"/>
            <a:chExt cx="2826676" cy="694692"/>
          </a:xfrm>
          <a:solidFill>
            <a:schemeClr val="accent3"/>
          </a:solidFill>
        </p:grpSpPr>
        <p:sp>
          <p:nvSpPr>
            <p:cNvPr id="12"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13"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14" name="Group 40"/>
          <p:cNvGrpSpPr/>
          <p:nvPr/>
        </p:nvGrpSpPr>
        <p:grpSpPr>
          <a:xfrm>
            <a:off x="122336" y="5304037"/>
            <a:ext cx="877595" cy="369332"/>
            <a:chOff x="409461" y="2457947"/>
            <a:chExt cx="2826676" cy="694692"/>
          </a:xfrm>
          <a:solidFill>
            <a:schemeClr val="accent3"/>
          </a:solidFill>
        </p:grpSpPr>
        <p:sp>
          <p:nvSpPr>
            <p:cNvPr id="15"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16"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grpSp>
        <p:nvGrpSpPr>
          <p:cNvPr id="17" name="Group 40"/>
          <p:cNvGrpSpPr/>
          <p:nvPr/>
        </p:nvGrpSpPr>
        <p:grpSpPr>
          <a:xfrm>
            <a:off x="122336" y="4890803"/>
            <a:ext cx="877595" cy="369332"/>
            <a:chOff x="409461" y="2457947"/>
            <a:chExt cx="2826676" cy="694692"/>
          </a:xfrm>
          <a:solidFill>
            <a:schemeClr val="accent3"/>
          </a:solidFill>
        </p:grpSpPr>
        <p:sp>
          <p:nvSpPr>
            <p:cNvPr id="19"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20"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21" name="Metin kutusu 20"/>
          <p:cNvSpPr txBox="1"/>
          <p:nvPr/>
        </p:nvSpPr>
        <p:spPr>
          <a:xfrm>
            <a:off x="1143000" y="3763550"/>
            <a:ext cx="2990850" cy="369332"/>
          </a:xfrm>
          <a:prstGeom prst="rect">
            <a:avLst/>
          </a:prstGeom>
          <a:noFill/>
        </p:spPr>
        <p:txBody>
          <a:bodyPr wrap="square" rtlCol="0">
            <a:spAutoFit/>
          </a:bodyPr>
          <a:lstStyle/>
          <a:p>
            <a:r>
              <a:rPr lang="tr-TR" dirty="0" smtClean="0"/>
              <a:t>Okuduklarımızın %10’ u</a:t>
            </a:r>
            <a:endParaRPr lang="tr-TR" dirty="0"/>
          </a:p>
        </p:txBody>
      </p:sp>
      <p:sp>
        <p:nvSpPr>
          <p:cNvPr id="22" name="Metin kutusu 21"/>
          <p:cNvSpPr txBox="1"/>
          <p:nvPr/>
        </p:nvSpPr>
        <p:spPr>
          <a:xfrm>
            <a:off x="1143000" y="4158553"/>
            <a:ext cx="2990850" cy="369332"/>
          </a:xfrm>
          <a:prstGeom prst="rect">
            <a:avLst/>
          </a:prstGeom>
          <a:noFill/>
        </p:spPr>
        <p:txBody>
          <a:bodyPr wrap="square" rtlCol="0">
            <a:spAutoFit/>
          </a:bodyPr>
          <a:lstStyle/>
          <a:p>
            <a:r>
              <a:rPr lang="tr-TR" dirty="0" smtClean="0"/>
              <a:t>İşittiklerimizin % 20’si</a:t>
            </a:r>
            <a:endParaRPr lang="tr-TR" dirty="0"/>
          </a:p>
        </p:txBody>
      </p:sp>
      <p:sp>
        <p:nvSpPr>
          <p:cNvPr id="23" name="Metin kutusu 22"/>
          <p:cNvSpPr txBox="1"/>
          <p:nvPr/>
        </p:nvSpPr>
        <p:spPr>
          <a:xfrm>
            <a:off x="4886325" y="4565373"/>
            <a:ext cx="2990850" cy="369332"/>
          </a:xfrm>
          <a:prstGeom prst="rect">
            <a:avLst/>
          </a:prstGeom>
          <a:noFill/>
        </p:spPr>
        <p:txBody>
          <a:bodyPr wrap="square" rtlCol="0">
            <a:spAutoFit/>
          </a:bodyPr>
          <a:lstStyle/>
          <a:p>
            <a:r>
              <a:rPr lang="tr-TR" dirty="0" smtClean="0"/>
              <a:t>AKLIMIZDA KALIR.</a:t>
            </a:r>
            <a:endParaRPr lang="tr-TR" dirty="0"/>
          </a:p>
        </p:txBody>
      </p:sp>
      <p:sp>
        <p:nvSpPr>
          <p:cNvPr id="25" name="Metin kutusu 24"/>
          <p:cNvSpPr txBox="1"/>
          <p:nvPr/>
        </p:nvSpPr>
        <p:spPr>
          <a:xfrm>
            <a:off x="1143000" y="4507080"/>
            <a:ext cx="2990850" cy="369332"/>
          </a:xfrm>
          <a:prstGeom prst="rect">
            <a:avLst/>
          </a:prstGeom>
          <a:noFill/>
        </p:spPr>
        <p:txBody>
          <a:bodyPr wrap="square" rtlCol="0">
            <a:spAutoFit/>
          </a:bodyPr>
          <a:lstStyle/>
          <a:p>
            <a:r>
              <a:rPr lang="tr-TR" dirty="0" smtClean="0"/>
              <a:t>Gördüklerimizin % 30’u</a:t>
            </a:r>
            <a:endParaRPr lang="tr-TR" dirty="0"/>
          </a:p>
        </p:txBody>
      </p:sp>
      <p:sp>
        <p:nvSpPr>
          <p:cNvPr id="26" name="Metin kutusu 25"/>
          <p:cNvSpPr txBox="1"/>
          <p:nvPr/>
        </p:nvSpPr>
        <p:spPr>
          <a:xfrm>
            <a:off x="1143000" y="4934705"/>
            <a:ext cx="2990850" cy="369332"/>
          </a:xfrm>
          <a:prstGeom prst="rect">
            <a:avLst/>
          </a:prstGeom>
          <a:noFill/>
        </p:spPr>
        <p:txBody>
          <a:bodyPr wrap="square" rtlCol="0">
            <a:spAutoFit/>
          </a:bodyPr>
          <a:lstStyle/>
          <a:p>
            <a:r>
              <a:rPr lang="tr-TR" dirty="0" smtClean="0"/>
              <a:t>Görüp İşittiklerimizin %50’si</a:t>
            </a:r>
            <a:endParaRPr lang="tr-TR" dirty="0"/>
          </a:p>
        </p:txBody>
      </p:sp>
      <p:sp>
        <p:nvSpPr>
          <p:cNvPr id="27" name="Metin kutusu 26"/>
          <p:cNvSpPr txBox="1"/>
          <p:nvPr/>
        </p:nvSpPr>
        <p:spPr>
          <a:xfrm>
            <a:off x="1143000" y="5327565"/>
            <a:ext cx="2990850" cy="369332"/>
          </a:xfrm>
          <a:prstGeom prst="rect">
            <a:avLst/>
          </a:prstGeom>
          <a:noFill/>
        </p:spPr>
        <p:txBody>
          <a:bodyPr wrap="square" rtlCol="0">
            <a:spAutoFit/>
          </a:bodyPr>
          <a:lstStyle/>
          <a:p>
            <a:r>
              <a:rPr lang="tr-TR" dirty="0" smtClean="0"/>
              <a:t>Söylediklerimizin %70 ‘i</a:t>
            </a:r>
            <a:endParaRPr lang="tr-TR" dirty="0"/>
          </a:p>
        </p:txBody>
      </p:sp>
      <p:grpSp>
        <p:nvGrpSpPr>
          <p:cNvPr id="28" name="Group 40"/>
          <p:cNvGrpSpPr/>
          <p:nvPr/>
        </p:nvGrpSpPr>
        <p:grpSpPr>
          <a:xfrm>
            <a:off x="122336" y="5673369"/>
            <a:ext cx="877595" cy="369332"/>
            <a:chOff x="409461" y="2457947"/>
            <a:chExt cx="2826676" cy="694692"/>
          </a:xfrm>
          <a:solidFill>
            <a:schemeClr val="accent3"/>
          </a:solidFill>
        </p:grpSpPr>
        <p:sp>
          <p:nvSpPr>
            <p:cNvPr id="29"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30"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31" name="Metin kutusu 30"/>
          <p:cNvSpPr txBox="1"/>
          <p:nvPr/>
        </p:nvSpPr>
        <p:spPr>
          <a:xfrm>
            <a:off x="1143000" y="5674431"/>
            <a:ext cx="2990850" cy="369332"/>
          </a:xfrm>
          <a:prstGeom prst="rect">
            <a:avLst/>
          </a:prstGeom>
          <a:noFill/>
        </p:spPr>
        <p:txBody>
          <a:bodyPr wrap="square" rtlCol="0">
            <a:spAutoFit/>
          </a:bodyPr>
          <a:lstStyle/>
          <a:p>
            <a:r>
              <a:rPr lang="tr-TR" dirty="0" smtClean="0"/>
              <a:t>Yaptıklarımızın %90 ‘i</a:t>
            </a:r>
            <a:endParaRPr lang="tr-TR" dirty="0"/>
          </a:p>
        </p:txBody>
      </p:sp>
    </p:spTree>
    <p:extLst>
      <p:ext uri="{BB962C8B-B14F-4D97-AF65-F5344CB8AC3E}">
        <p14:creationId xmlns:p14="http://schemas.microsoft.com/office/powerpoint/2010/main" val="2739242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left)">
                                      <p:cBhvr>
                                        <p:cTn id="11" dur="500"/>
                                        <p:tgtEl>
                                          <p:spTgt spid="8"/>
                                        </p:tgtEl>
                                      </p:cBhvr>
                                    </p:animEffect>
                                  </p:childTnLst>
                                </p:cTn>
                              </p:par>
                            </p:childTnLst>
                          </p:cTn>
                        </p:par>
                        <p:par>
                          <p:cTn id="12" fill="hold">
                            <p:stCondLst>
                              <p:cond delay="1000"/>
                            </p:stCondLst>
                            <p:childTnLst>
                              <p:par>
                                <p:cTn id="13" presetID="22" presetClass="entr" presetSubtype="8" fill="hold" nodeType="after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wipe(left)">
                                      <p:cBhvr>
                                        <p:cTn id="15" dur="500"/>
                                        <p:tgtEl>
                                          <p:spTgt spid="11"/>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wipe(left)">
                                      <p:cBhvr>
                                        <p:cTn id="19" dur="500"/>
                                        <p:tgtEl>
                                          <p:spTgt spid="14"/>
                                        </p:tgtEl>
                                      </p:cBhvr>
                                    </p:animEffect>
                                  </p:childTnLst>
                                </p:cTn>
                              </p:par>
                            </p:childTnLst>
                          </p:cTn>
                        </p:par>
                        <p:par>
                          <p:cTn id="20" fill="hold">
                            <p:stCondLst>
                              <p:cond delay="2000"/>
                            </p:stCondLst>
                            <p:childTnLst>
                              <p:par>
                                <p:cTn id="21" presetID="22" presetClass="entr" presetSubtype="8" fill="hold"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left)">
                                      <p:cBhvr>
                                        <p:cTn id="23" dur="500"/>
                                        <p:tgtEl>
                                          <p:spTgt spid="17"/>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2000" dirty="0" smtClean="0">
                <a:solidFill>
                  <a:schemeClr val="bg1"/>
                </a:solidFill>
              </a:rPr>
              <a:t>ÇALIŞMA SÜRENİ BELİRLE</a:t>
            </a:r>
            <a:endParaRPr lang="id-ID" sz="2000" dirty="0">
              <a:solidFill>
                <a:schemeClr val="bg1"/>
              </a:solidFill>
            </a:endParaRPr>
          </a:p>
        </p:txBody>
      </p:sp>
      <p:sp>
        <p:nvSpPr>
          <p:cNvPr id="18" name="35 Yuvarlatılmış Dikdörtgen"/>
          <p:cNvSpPr/>
          <p:nvPr/>
        </p:nvSpPr>
        <p:spPr>
          <a:xfrm>
            <a:off x="923924" y="2156340"/>
            <a:ext cx="7153275" cy="309193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lnSpc>
                <a:spcPct val="150000"/>
              </a:lnSpc>
            </a:pPr>
            <a:r>
              <a:rPr lang="tr-TR" dirty="0" smtClean="0"/>
              <a:t>Çalışırken 40-45 dakikada bir 15 dakika ara vermelisiniz. Çalışma saatleriniz veya dinlenme aralarınız ne uzun nede kısa olmalıdır. Ders çalışma sırasında ara vermek dinlenmenizi ve odaklanmanızın artmasını sağlayacaktır.</a:t>
            </a:r>
            <a:endParaRPr lang="tr-TR" dirty="0"/>
          </a:p>
        </p:txBody>
      </p:sp>
    </p:spTree>
    <p:extLst>
      <p:ext uri="{BB962C8B-B14F-4D97-AF65-F5344CB8AC3E}">
        <p14:creationId xmlns:p14="http://schemas.microsoft.com/office/powerpoint/2010/main" val="24812667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Straight Connector 14"/>
          <p:cNvCxnSpPr/>
          <p:nvPr/>
        </p:nvCxnSpPr>
        <p:spPr>
          <a:xfrm>
            <a:off x="4640037" y="2567734"/>
            <a:ext cx="0" cy="2814092"/>
          </a:xfrm>
          <a:prstGeom prst="line">
            <a:avLst/>
          </a:prstGeom>
          <a:ln>
            <a:solidFill>
              <a:schemeClr val="bg1">
                <a:lumMod val="85000"/>
              </a:schemeClr>
            </a:solidFill>
            <a:prstDash val="dash"/>
            <a:headEnd type="oval"/>
            <a:tailEnd type="oval"/>
          </a:ln>
        </p:spPr>
        <p:style>
          <a:lnRef idx="1">
            <a:schemeClr val="accent1"/>
          </a:lnRef>
          <a:fillRef idx="0">
            <a:schemeClr val="accent1"/>
          </a:fillRef>
          <a:effectRef idx="0">
            <a:schemeClr val="accent1"/>
          </a:effectRef>
          <a:fontRef idx="minor">
            <a:schemeClr val="tx1"/>
          </a:fontRef>
        </p:style>
      </p:cxnSp>
      <p:sp>
        <p:nvSpPr>
          <p:cNvPr id="37" name="Title 1"/>
          <p:cNvSpPr>
            <a:spLocks noGrp="1"/>
          </p:cNvSpPr>
          <p:nvPr>
            <p:ph type="title"/>
          </p:nvPr>
        </p:nvSpPr>
        <p:spPr>
          <a:xfrm>
            <a:off x="-12032" y="0"/>
            <a:ext cx="9156032" cy="842212"/>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2800" dirty="0" smtClean="0">
                <a:solidFill>
                  <a:schemeClr val="bg1"/>
                </a:solidFill>
              </a:rPr>
              <a:t>KİTAP OKUYUN</a:t>
            </a:r>
            <a:endParaRPr lang="id-ID" sz="2800" dirty="0">
              <a:solidFill>
                <a:schemeClr val="bg1"/>
              </a:solidFill>
            </a:endParaRPr>
          </a:p>
        </p:txBody>
      </p:sp>
      <p:sp>
        <p:nvSpPr>
          <p:cNvPr id="41" name="40 Metin kutusu"/>
          <p:cNvSpPr txBox="1"/>
          <p:nvPr/>
        </p:nvSpPr>
        <p:spPr>
          <a:xfrm>
            <a:off x="693822" y="3617490"/>
            <a:ext cx="3982452" cy="400110"/>
          </a:xfrm>
          <a:prstGeom prst="rect">
            <a:avLst/>
          </a:prstGeom>
          <a:noFill/>
        </p:spPr>
        <p:txBody>
          <a:bodyPr wrap="square" rtlCol="0">
            <a:spAutoFit/>
          </a:bodyPr>
          <a:lstStyle/>
          <a:p>
            <a:pPr algn="ctr"/>
            <a:r>
              <a:rPr lang="tr-TR" sz="2000" b="1" dirty="0" smtClean="0">
                <a:solidFill>
                  <a:srgbClr val="0070C0"/>
                </a:solidFill>
              </a:rPr>
              <a:t>.</a:t>
            </a:r>
            <a:endParaRPr lang="tr-TR" sz="2000" b="1" dirty="0">
              <a:solidFill>
                <a:srgbClr val="0070C0"/>
              </a:solidFill>
            </a:endParaRPr>
          </a:p>
        </p:txBody>
      </p:sp>
      <p:sp>
        <p:nvSpPr>
          <p:cNvPr id="22" name="35 Yuvarlatılmış Dikdörtgen"/>
          <p:cNvSpPr/>
          <p:nvPr/>
        </p:nvSpPr>
        <p:spPr>
          <a:xfrm>
            <a:off x="268563" y="1767712"/>
            <a:ext cx="4371474" cy="3522004"/>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r>
              <a:rPr lang="tr-TR" dirty="0" smtClean="0">
                <a:solidFill>
                  <a:schemeClr val="bg1"/>
                </a:solidFill>
              </a:rPr>
              <a:t>Anlama, yorumlama, farklı düşünebilme becerileriniz gelişir.</a:t>
            </a:r>
            <a:r>
              <a:rPr lang="tr-TR" dirty="0">
                <a:solidFill>
                  <a:schemeClr val="bg1"/>
                </a:solidFill>
              </a:rPr>
              <a:t> </a:t>
            </a:r>
            <a:r>
              <a:rPr lang="tr-TR" dirty="0" smtClean="0">
                <a:solidFill>
                  <a:schemeClr val="bg1"/>
                </a:solidFill>
              </a:rPr>
              <a:t>Hızlı </a:t>
            </a:r>
            <a:r>
              <a:rPr lang="tr-TR" dirty="0">
                <a:solidFill>
                  <a:schemeClr val="bg1"/>
                </a:solidFill>
              </a:rPr>
              <a:t>okuma alışkanlığı  kazanırsınız. Genel kültürünüz artar. </a:t>
            </a:r>
          </a:p>
          <a:p>
            <a:pPr algn="just"/>
            <a:endParaRPr lang="tr-TR" dirty="0">
              <a:solidFill>
                <a:schemeClr val="tx1"/>
              </a:solidFill>
            </a:endParaRPr>
          </a:p>
        </p:txBody>
      </p:sp>
      <p:sp>
        <p:nvSpPr>
          <p:cNvPr id="2" name="Metin kutusu 1"/>
          <p:cNvSpPr txBox="1"/>
          <p:nvPr/>
        </p:nvSpPr>
        <p:spPr>
          <a:xfrm>
            <a:off x="523875" y="2220396"/>
            <a:ext cx="2714625" cy="369332"/>
          </a:xfrm>
          <a:prstGeom prst="rect">
            <a:avLst/>
          </a:prstGeom>
          <a:noFill/>
        </p:spPr>
        <p:txBody>
          <a:bodyPr wrap="square" rtlCol="0">
            <a:spAutoFit/>
          </a:bodyPr>
          <a:lstStyle/>
          <a:p>
            <a:r>
              <a:rPr lang="tr-TR" dirty="0" smtClean="0">
                <a:solidFill>
                  <a:schemeClr val="bg1"/>
                </a:solidFill>
              </a:rPr>
              <a:t>Kitap Okuyarak:</a:t>
            </a:r>
            <a:endParaRPr lang="tr-TR" dirty="0">
              <a:solidFill>
                <a:schemeClr val="bg1"/>
              </a:solidFill>
            </a:endParaRPr>
          </a:p>
        </p:txBody>
      </p:sp>
      <p:pic>
        <p:nvPicPr>
          <p:cNvPr id="16" name="Resim 1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6236" y="1791524"/>
            <a:ext cx="4283604" cy="3418651"/>
          </a:xfrm>
          <a:prstGeom prst="rect">
            <a:avLst/>
          </a:prstGeom>
        </p:spPr>
      </p:pic>
    </p:spTree>
    <p:extLst>
      <p:ext uri="{BB962C8B-B14F-4D97-AF65-F5344CB8AC3E}">
        <p14:creationId xmlns:p14="http://schemas.microsoft.com/office/powerpoint/2010/main" val="3894391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Scale>
                                      <p:cBhvr>
                                        <p:cTn id="7" dur="1000" decel="50000" fill="hold">
                                          <p:stCondLst>
                                            <p:cond delay="0"/>
                                          </p:stCondLst>
                                        </p:cTn>
                                        <p:tgtEl>
                                          <p:spTgt spid="41"/>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41"/>
                                        </p:tgtEl>
                                        <p:attrNameLst>
                                          <p:attrName>ppt_x</p:attrName>
                                          <p:attrName>ppt_y</p:attrName>
                                        </p:attrNameLst>
                                      </p:cBhvr>
                                    </p:animMotion>
                                    <p:animEffect transition="in" filter="fade">
                                      <p:cBhvr>
                                        <p:cTn id="9"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032" y="0"/>
            <a:ext cx="9156032" cy="842212"/>
          </a:xfrm>
          <a:prstGeom prst="rect">
            <a:avLst/>
          </a:prstGeom>
          <a:solidFill>
            <a:srgbClr val="00B050"/>
          </a:solidFill>
        </p:spPr>
        <p:style>
          <a:lnRef idx="1">
            <a:schemeClr val="accent6"/>
          </a:lnRef>
          <a:fillRef idx="3">
            <a:schemeClr val="accent6"/>
          </a:fillRef>
          <a:effectRef idx="2">
            <a:schemeClr val="accent6"/>
          </a:effectRef>
          <a:fontRef idx="minor">
            <a:schemeClr val="lt1"/>
          </a:fontRef>
        </p:style>
        <p:txBody>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2400" i="0" u="none" strike="noStrike" kern="1200" cap="none" spc="0" normalizeH="0" baseline="0" noProof="0" dirty="0" smtClean="0">
                <a:ln>
                  <a:noFill/>
                </a:ln>
                <a:solidFill>
                  <a:schemeClr val="bg1"/>
                </a:solidFill>
                <a:effectLst/>
                <a:uLnTx/>
                <a:uFillTx/>
                <a:latin typeface="+mn-lt"/>
                <a:ea typeface="+mn-ea"/>
                <a:cs typeface="+mn-cs"/>
              </a:rPr>
              <a:t>FARKLI ÖĞRENME</a:t>
            </a:r>
            <a:r>
              <a:rPr kumimoji="0" lang="tr-TR" sz="2400" i="0" u="none" strike="noStrike" kern="1200" cap="none" spc="0" normalizeH="0" noProof="0" dirty="0" smtClean="0">
                <a:ln>
                  <a:noFill/>
                </a:ln>
                <a:solidFill>
                  <a:schemeClr val="bg1"/>
                </a:solidFill>
                <a:effectLst/>
                <a:uLnTx/>
                <a:uFillTx/>
                <a:latin typeface="+mn-lt"/>
                <a:ea typeface="+mn-ea"/>
                <a:cs typeface="+mn-cs"/>
              </a:rPr>
              <a:t> YÖNTEMLERİNİ KULLANIN</a:t>
            </a:r>
            <a:endParaRPr kumimoji="0" lang="id-ID" sz="2400" i="0" u="none" strike="noStrike" kern="1200" cap="none" spc="0" normalizeH="0" baseline="0" noProof="0" dirty="0">
              <a:ln>
                <a:noFill/>
              </a:ln>
              <a:solidFill>
                <a:schemeClr val="bg1"/>
              </a:solidFill>
              <a:effectLst/>
              <a:uLnTx/>
              <a:uFillTx/>
              <a:latin typeface="+mn-lt"/>
              <a:ea typeface="+mn-ea"/>
              <a:cs typeface="+mn-cs"/>
            </a:endParaRPr>
          </a:p>
        </p:txBody>
      </p:sp>
      <p:sp>
        <p:nvSpPr>
          <p:cNvPr id="4" name="35 Yuvarlatılmış Dikdörtgen"/>
          <p:cNvSpPr/>
          <p:nvPr/>
        </p:nvSpPr>
        <p:spPr>
          <a:xfrm>
            <a:off x="629753" y="1137165"/>
            <a:ext cx="8142772" cy="5158860"/>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lnSpc>
                <a:spcPct val="150000"/>
              </a:lnSpc>
            </a:pPr>
            <a:endParaRPr lang="tr-TR" dirty="0"/>
          </a:p>
        </p:txBody>
      </p:sp>
      <p:pic>
        <p:nvPicPr>
          <p:cNvPr id="6" name="Resim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62075" y="1422912"/>
            <a:ext cx="6477000" cy="4587366"/>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
          <p:cNvGrpSpPr/>
          <p:nvPr/>
        </p:nvGrpSpPr>
        <p:grpSpPr>
          <a:xfrm>
            <a:off x="4429406" y="3402572"/>
            <a:ext cx="356430" cy="339183"/>
            <a:chOff x="6719888" y="887413"/>
            <a:chExt cx="492125" cy="468312"/>
          </a:xfrm>
          <a:solidFill>
            <a:schemeClr val="bg1"/>
          </a:solidFill>
        </p:grpSpPr>
        <p:sp>
          <p:nvSpPr>
            <p:cNvPr id="10" name="Freeform 13"/>
            <p:cNvSpPr>
              <a:spLocks noEditPoints="1"/>
            </p:cNvSpPr>
            <p:nvPr/>
          </p:nvSpPr>
          <p:spPr bwMode="auto">
            <a:xfrm>
              <a:off x="6719888" y="887413"/>
              <a:ext cx="492125" cy="468312"/>
            </a:xfrm>
            <a:custGeom>
              <a:avLst/>
              <a:gdLst>
                <a:gd name="T0" fmla="*/ 117 w 128"/>
                <a:gd name="T1" fmla="*/ 0 h 122"/>
                <a:gd name="T2" fmla="*/ 11 w 128"/>
                <a:gd name="T3" fmla="*/ 0 h 122"/>
                <a:gd name="T4" fmla="*/ 0 w 128"/>
                <a:gd name="T5" fmla="*/ 11 h 122"/>
                <a:gd name="T6" fmla="*/ 0 w 128"/>
                <a:gd name="T7" fmla="*/ 93 h 122"/>
                <a:gd name="T8" fmla="*/ 11 w 128"/>
                <a:gd name="T9" fmla="*/ 104 h 122"/>
                <a:gd name="T10" fmla="*/ 43 w 128"/>
                <a:gd name="T11" fmla="*/ 104 h 122"/>
                <a:gd name="T12" fmla="*/ 38 w 128"/>
                <a:gd name="T13" fmla="*/ 110 h 122"/>
                <a:gd name="T14" fmla="*/ 35 w 128"/>
                <a:gd name="T15" fmla="*/ 113 h 122"/>
                <a:gd name="T16" fmla="*/ 34 w 128"/>
                <a:gd name="T17" fmla="*/ 118 h 122"/>
                <a:gd name="T18" fmla="*/ 42 w 128"/>
                <a:gd name="T19" fmla="*/ 122 h 122"/>
                <a:gd name="T20" fmla="*/ 86 w 128"/>
                <a:gd name="T21" fmla="*/ 122 h 122"/>
                <a:gd name="T22" fmla="*/ 94 w 128"/>
                <a:gd name="T23" fmla="*/ 118 h 122"/>
                <a:gd name="T24" fmla="*/ 94 w 128"/>
                <a:gd name="T25" fmla="*/ 113 h 122"/>
                <a:gd name="T26" fmla="*/ 91 w 128"/>
                <a:gd name="T27" fmla="*/ 110 h 122"/>
                <a:gd name="T28" fmla="*/ 85 w 128"/>
                <a:gd name="T29" fmla="*/ 104 h 122"/>
                <a:gd name="T30" fmla="*/ 117 w 128"/>
                <a:gd name="T31" fmla="*/ 104 h 122"/>
                <a:gd name="T32" fmla="*/ 128 w 128"/>
                <a:gd name="T33" fmla="*/ 93 h 122"/>
                <a:gd name="T34" fmla="*/ 128 w 128"/>
                <a:gd name="T35" fmla="*/ 11 h 122"/>
                <a:gd name="T36" fmla="*/ 117 w 128"/>
                <a:gd name="T37" fmla="*/ 0 h 122"/>
                <a:gd name="T38" fmla="*/ 88 w 128"/>
                <a:gd name="T39" fmla="*/ 113 h 122"/>
                <a:gd name="T40" fmla="*/ 90 w 128"/>
                <a:gd name="T41" fmla="*/ 116 h 122"/>
                <a:gd name="T42" fmla="*/ 90 w 128"/>
                <a:gd name="T43" fmla="*/ 116 h 122"/>
                <a:gd name="T44" fmla="*/ 86 w 128"/>
                <a:gd name="T45" fmla="*/ 118 h 122"/>
                <a:gd name="T46" fmla="*/ 42 w 128"/>
                <a:gd name="T47" fmla="*/ 118 h 122"/>
                <a:gd name="T48" fmla="*/ 38 w 128"/>
                <a:gd name="T49" fmla="*/ 116 h 122"/>
                <a:gd name="T50" fmla="*/ 38 w 128"/>
                <a:gd name="T51" fmla="*/ 116 h 122"/>
                <a:gd name="T52" fmla="*/ 38 w 128"/>
                <a:gd name="T53" fmla="*/ 116 h 122"/>
                <a:gd name="T54" fmla="*/ 40 w 128"/>
                <a:gd name="T55" fmla="*/ 113 h 122"/>
                <a:gd name="T56" fmla="*/ 48 w 128"/>
                <a:gd name="T57" fmla="*/ 104 h 122"/>
                <a:gd name="T58" fmla="*/ 80 w 128"/>
                <a:gd name="T59" fmla="*/ 104 h 122"/>
                <a:gd name="T60" fmla="*/ 88 w 128"/>
                <a:gd name="T61" fmla="*/ 113 h 122"/>
                <a:gd name="T62" fmla="*/ 120 w 128"/>
                <a:gd name="T63" fmla="*/ 93 h 122"/>
                <a:gd name="T64" fmla="*/ 117 w 128"/>
                <a:gd name="T65" fmla="*/ 96 h 122"/>
                <a:gd name="T66" fmla="*/ 11 w 128"/>
                <a:gd name="T67" fmla="*/ 96 h 122"/>
                <a:gd name="T68" fmla="*/ 8 w 128"/>
                <a:gd name="T69" fmla="*/ 93 h 122"/>
                <a:gd name="T70" fmla="*/ 8 w 128"/>
                <a:gd name="T71" fmla="*/ 11 h 122"/>
                <a:gd name="T72" fmla="*/ 11 w 128"/>
                <a:gd name="T73" fmla="*/ 8 h 122"/>
                <a:gd name="T74" fmla="*/ 117 w 128"/>
                <a:gd name="T75" fmla="*/ 8 h 122"/>
                <a:gd name="T76" fmla="*/ 120 w 128"/>
                <a:gd name="T77" fmla="*/ 11 h 122"/>
                <a:gd name="T78" fmla="*/ 120 w 128"/>
                <a:gd name="T79" fmla="*/ 93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28" h="122">
                  <a:moveTo>
                    <a:pt x="117" y="0"/>
                  </a:moveTo>
                  <a:cubicBezTo>
                    <a:pt x="11" y="0"/>
                    <a:pt x="11" y="0"/>
                    <a:pt x="11" y="0"/>
                  </a:cubicBezTo>
                  <a:cubicBezTo>
                    <a:pt x="5" y="0"/>
                    <a:pt x="0" y="5"/>
                    <a:pt x="0" y="11"/>
                  </a:cubicBezTo>
                  <a:cubicBezTo>
                    <a:pt x="0" y="93"/>
                    <a:pt x="0" y="93"/>
                    <a:pt x="0" y="93"/>
                  </a:cubicBezTo>
                  <a:cubicBezTo>
                    <a:pt x="0" y="99"/>
                    <a:pt x="5" y="104"/>
                    <a:pt x="11" y="104"/>
                  </a:cubicBezTo>
                  <a:cubicBezTo>
                    <a:pt x="43" y="104"/>
                    <a:pt x="43" y="104"/>
                    <a:pt x="43" y="104"/>
                  </a:cubicBezTo>
                  <a:cubicBezTo>
                    <a:pt x="42" y="106"/>
                    <a:pt x="39" y="109"/>
                    <a:pt x="38" y="110"/>
                  </a:cubicBezTo>
                  <a:cubicBezTo>
                    <a:pt x="36" y="111"/>
                    <a:pt x="35" y="112"/>
                    <a:pt x="35" y="113"/>
                  </a:cubicBezTo>
                  <a:cubicBezTo>
                    <a:pt x="34" y="114"/>
                    <a:pt x="33" y="116"/>
                    <a:pt x="34" y="118"/>
                  </a:cubicBezTo>
                  <a:cubicBezTo>
                    <a:pt x="35" y="120"/>
                    <a:pt x="37" y="122"/>
                    <a:pt x="42" y="122"/>
                  </a:cubicBezTo>
                  <a:cubicBezTo>
                    <a:pt x="86" y="122"/>
                    <a:pt x="86" y="122"/>
                    <a:pt x="86" y="122"/>
                  </a:cubicBezTo>
                  <a:cubicBezTo>
                    <a:pt x="91" y="122"/>
                    <a:pt x="93" y="120"/>
                    <a:pt x="94" y="118"/>
                  </a:cubicBezTo>
                  <a:cubicBezTo>
                    <a:pt x="95" y="116"/>
                    <a:pt x="95" y="114"/>
                    <a:pt x="94" y="113"/>
                  </a:cubicBezTo>
                  <a:cubicBezTo>
                    <a:pt x="93" y="112"/>
                    <a:pt x="92" y="111"/>
                    <a:pt x="91" y="110"/>
                  </a:cubicBezTo>
                  <a:cubicBezTo>
                    <a:pt x="89" y="109"/>
                    <a:pt x="87" y="106"/>
                    <a:pt x="85" y="104"/>
                  </a:cubicBezTo>
                  <a:cubicBezTo>
                    <a:pt x="117" y="104"/>
                    <a:pt x="117" y="104"/>
                    <a:pt x="117" y="104"/>
                  </a:cubicBezTo>
                  <a:cubicBezTo>
                    <a:pt x="123" y="104"/>
                    <a:pt x="128" y="99"/>
                    <a:pt x="128" y="93"/>
                  </a:cubicBezTo>
                  <a:cubicBezTo>
                    <a:pt x="128" y="11"/>
                    <a:pt x="128" y="11"/>
                    <a:pt x="128" y="11"/>
                  </a:cubicBezTo>
                  <a:cubicBezTo>
                    <a:pt x="128" y="5"/>
                    <a:pt x="123" y="0"/>
                    <a:pt x="117" y="0"/>
                  </a:cubicBezTo>
                  <a:close/>
                  <a:moveTo>
                    <a:pt x="88" y="113"/>
                  </a:moveTo>
                  <a:cubicBezTo>
                    <a:pt x="89" y="114"/>
                    <a:pt x="90" y="115"/>
                    <a:pt x="90" y="116"/>
                  </a:cubicBezTo>
                  <a:cubicBezTo>
                    <a:pt x="90" y="116"/>
                    <a:pt x="91" y="116"/>
                    <a:pt x="90" y="116"/>
                  </a:cubicBezTo>
                  <a:cubicBezTo>
                    <a:pt x="90" y="117"/>
                    <a:pt x="88" y="118"/>
                    <a:pt x="86" y="118"/>
                  </a:cubicBezTo>
                  <a:cubicBezTo>
                    <a:pt x="42" y="118"/>
                    <a:pt x="42" y="118"/>
                    <a:pt x="42" y="118"/>
                  </a:cubicBezTo>
                  <a:cubicBezTo>
                    <a:pt x="40" y="118"/>
                    <a:pt x="38" y="117"/>
                    <a:pt x="38" y="116"/>
                  </a:cubicBezTo>
                  <a:cubicBezTo>
                    <a:pt x="38" y="116"/>
                    <a:pt x="38" y="116"/>
                    <a:pt x="38" y="116"/>
                  </a:cubicBezTo>
                  <a:cubicBezTo>
                    <a:pt x="38" y="116"/>
                    <a:pt x="38" y="116"/>
                    <a:pt x="38" y="116"/>
                  </a:cubicBezTo>
                  <a:cubicBezTo>
                    <a:pt x="38" y="115"/>
                    <a:pt x="39" y="114"/>
                    <a:pt x="40" y="113"/>
                  </a:cubicBezTo>
                  <a:cubicBezTo>
                    <a:pt x="44" y="109"/>
                    <a:pt x="47" y="106"/>
                    <a:pt x="48" y="104"/>
                  </a:cubicBezTo>
                  <a:cubicBezTo>
                    <a:pt x="80" y="104"/>
                    <a:pt x="80" y="104"/>
                    <a:pt x="80" y="104"/>
                  </a:cubicBezTo>
                  <a:cubicBezTo>
                    <a:pt x="82" y="106"/>
                    <a:pt x="84" y="109"/>
                    <a:pt x="88" y="113"/>
                  </a:cubicBezTo>
                  <a:close/>
                  <a:moveTo>
                    <a:pt x="120" y="93"/>
                  </a:moveTo>
                  <a:cubicBezTo>
                    <a:pt x="120" y="95"/>
                    <a:pt x="119" y="96"/>
                    <a:pt x="117" y="96"/>
                  </a:cubicBezTo>
                  <a:cubicBezTo>
                    <a:pt x="11" y="96"/>
                    <a:pt x="11" y="96"/>
                    <a:pt x="11" y="96"/>
                  </a:cubicBezTo>
                  <a:cubicBezTo>
                    <a:pt x="9" y="96"/>
                    <a:pt x="8" y="95"/>
                    <a:pt x="8" y="93"/>
                  </a:cubicBezTo>
                  <a:cubicBezTo>
                    <a:pt x="8" y="11"/>
                    <a:pt x="8" y="11"/>
                    <a:pt x="8" y="11"/>
                  </a:cubicBezTo>
                  <a:cubicBezTo>
                    <a:pt x="8" y="9"/>
                    <a:pt x="9" y="8"/>
                    <a:pt x="11" y="8"/>
                  </a:cubicBezTo>
                  <a:cubicBezTo>
                    <a:pt x="117" y="8"/>
                    <a:pt x="117" y="8"/>
                    <a:pt x="117" y="8"/>
                  </a:cubicBezTo>
                  <a:cubicBezTo>
                    <a:pt x="119" y="8"/>
                    <a:pt x="120" y="9"/>
                    <a:pt x="120" y="11"/>
                  </a:cubicBezTo>
                  <a:lnTo>
                    <a:pt x="120" y="9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1" name="Freeform 14"/>
            <p:cNvSpPr>
              <a:spLocks noEditPoints="1"/>
            </p:cNvSpPr>
            <p:nvPr/>
          </p:nvSpPr>
          <p:spPr bwMode="auto">
            <a:xfrm>
              <a:off x="6781801" y="947738"/>
              <a:ext cx="368300" cy="247650"/>
            </a:xfrm>
            <a:custGeom>
              <a:avLst/>
              <a:gdLst>
                <a:gd name="T0" fmla="*/ 89 w 96"/>
                <a:gd name="T1" fmla="*/ 0 h 64"/>
                <a:gd name="T2" fmla="*/ 7 w 96"/>
                <a:gd name="T3" fmla="*/ 0 h 64"/>
                <a:gd name="T4" fmla="*/ 0 w 96"/>
                <a:gd name="T5" fmla="*/ 7 h 64"/>
                <a:gd name="T6" fmla="*/ 0 w 96"/>
                <a:gd name="T7" fmla="*/ 57 h 64"/>
                <a:gd name="T8" fmla="*/ 7 w 96"/>
                <a:gd name="T9" fmla="*/ 64 h 64"/>
                <a:gd name="T10" fmla="*/ 89 w 96"/>
                <a:gd name="T11" fmla="*/ 64 h 64"/>
                <a:gd name="T12" fmla="*/ 96 w 96"/>
                <a:gd name="T13" fmla="*/ 57 h 64"/>
                <a:gd name="T14" fmla="*/ 96 w 96"/>
                <a:gd name="T15" fmla="*/ 7 h 64"/>
                <a:gd name="T16" fmla="*/ 89 w 96"/>
                <a:gd name="T17" fmla="*/ 0 h 64"/>
                <a:gd name="T18" fmla="*/ 92 w 96"/>
                <a:gd name="T19" fmla="*/ 57 h 64"/>
                <a:gd name="T20" fmla="*/ 89 w 96"/>
                <a:gd name="T21" fmla="*/ 60 h 64"/>
                <a:gd name="T22" fmla="*/ 7 w 96"/>
                <a:gd name="T23" fmla="*/ 60 h 64"/>
                <a:gd name="T24" fmla="*/ 4 w 96"/>
                <a:gd name="T25" fmla="*/ 57 h 64"/>
                <a:gd name="T26" fmla="*/ 4 w 96"/>
                <a:gd name="T27" fmla="*/ 7 h 64"/>
                <a:gd name="T28" fmla="*/ 7 w 96"/>
                <a:gd name="T29" fmla="*/ 4 h 64"/>
                <a:gd name="T30" fmla="*/ 89 w 96"/>
                <a:gd name="T31" fmla="*/ 4 h 64"/>
                <a:gd name="T32" fmla="*/ 92 w 96"/>
                <a:gd name="T33" fmla="*/ 7 h 64"/>
                <a:gd name="T34" fmla="*/ 92 w 96"/>
                <a:gd name="T35" fmla="*/ 57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96" h="64">
                  <a:moveTo>
                    <a:pt x="89" y="0"/>
                  </a:moveTo>
                  <a:cubicBezTo>
                    <a:pt x="7" y="0"/>
                    <a:pt x="7" y="0"/>
                    <a:pt x="7" y="0"/>
                  </a:cubicBezTo>
                  <a:cubicBezTo>
                    <a:pt x="3" y="0"/>
                    <a:pt x="0" y="3"/>
                    <a:pt x="0" y="7"/>
                  </a:cubicBezTo>
                  <a:cubicBezTo>
                    <a:pt x="0" y="57"/>
                    <a:pt x="0" y="57"/>
                    <a:pt x="0" y="57"/>
                  </a:cubicBezTo>
                  <a:cubicBezTo>
                    <a:pt x="0" y="61"/>
                    <a:pt x="3" y="64"/>
                    <a:pt x="7" y="64"/>
                  </a:cubicBezTo>
                  <a:cubicBezTo>
                    <a:pt x="89" y="64"/>
                    <a:pt x="89" y="64"/>
                    <a:pt x="89" y="64"/>
                  </a:cubicBezTo>
                  <a:cubicBezTo>
                    <a:pt x="93" y="64"/>
                    <a:pt x="96" y="61"/>
                    <a:pt x="96" y="57"/>
                  </a:cubicBezTo>
                  <a:cubicBezTo>
                    <a:pt x="96" y="7"/>
                    <a:pt x="96" y="7"/>
                    <a:pt x="96" y="7"/>
                  </a:cubicBezTo>
                  <a:cubicBezTo>
                    <a:pt x="96" y="3"/>
                    <a:pt x="93" y="0"/>
                    <a:pt x="89" y="0"/>
                  </a:cubicBezTo>
                  <a:close/>
                  <a:moveTo>
                    <a:pt x="92" y="57"/>
                  </a:moveTo>
                  <a:cubicBezTo>
                    <a:pt x="92" y="59"/>
                    <a:pt x="91" y="60"/>
                    <a:pt x="89" y="60"/>
                  </a:cubicBezTo>
                  <a:cubicBezTo>
                    <a:pt x="7" y="60"/>
                    <a:pt x="7" y="60"/>
                    <a:pt x="7" y="60"/>
                  </a:cubicBezTo>
                  <a:cubicBezTo>
                    <a:pt x="5" y="60"/>
                    <a:pt x="4" y="59"/>
                    <a:pt x="4" y="57"/>
                  </a:cubicBezTo>
                  <a:cubicBezTo>
                    <a:pt x="4" y="7"/>
                    <a:pt x="4" y="7"/>
                    <a:pt x="4" y="7"/>
                  </a:cubicBezTo>
                  <a:cubicBezTo>
                    <a:pt x="4" y="5"/>
                    <a:pt x="5" y="4"/>
                    <a:pt x="7" y="4"/>
                  </a:cubicBezTo>
                  <a:cubicBezTo>
                    <a:pt x="89" y="4"/>
                    <a:pt x="89" y="4"/>
                    <a:pt x="89" y="4"/>
                  </a:cubicBezTo>
                  <a:cubicBezTo>
                    <a:pt x="91" y="4"/>
                    <a:pt x="92" y="5"/>
                    <a:pt x="92" y="7"/>
                  </a:cubicBezTo>
                  <a:lnTo>
                    <a:pt x="92" y="5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2" name="Freeform 15"/>
            <p:cNvSpPr>
              <a:spLocks noEditPoints="1"/>
            </p:cNvSpPr>
            <p:nvPr/>
          </p:nvSpPr>
          <p:spPr bwMode="auto">
            <a:xfrm>
              <a:off x="6943726" y="1201738"/>
              <a:ext cx="46038" cy="47625"/>
            </a:xfrm>
            <a:custGeom>
              <a:avLst/>
              <a:gdLst>
                <a:gd name="T0" fmla="*/ 6 w 12"/>
                <a:gd name="T1" fmla="*/ 0 h 12"/>
                <a:gd name="T2" fmla="*/ 0 w 12"/>
                <a:gd name="T3" fmla="*/ 6 h 12"/>
                <a:gd name="T4" fmla="*/ 6 w 12"/>
                <a:gd name="T5" fmla="*/ 12 h 12"/>
                <a:gd name="T6" fmla="*/ 12 w 12"/>
                <a:gd name="T7" fmla="*/ 6 h 12"/>
                <a:gd name="T8" fmla="*/ 6 w 12"/>
                <a:gd name="T9" fmla="*/ 0 h 12"/>
                <a:gd name="T10" fmla="*/ 6 w 12"/>
                <a:gd name="T11" fmla="*/ 8 h 12"/>
                <a:gd name="T12" fmla="*/ 4 w 12"/>
                <a:gd name="T13" fmla="*/ 6 h 12"/>
                <a:gd name="T14" fmla="*/ 6 w 12"/>
                <a:gd name="T15" fmla="*/ 4 h 12"/>
                <a:gd name="T16" fmla="*/ 8 w 12"/>
                <a:gd name="T17" fmla="*/ 6 h 12"/>
                <a:gd name="T18" fmla="*/ 6 w 12"/>
                <a:gd name="T19" fmla="*/ 8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2" h="12">
                  <a:moveTo>
                    <a:pt x="6" y="0"/>
                  </a:moveTo>
                  <a:cubicBezTo>
                    <a:pt x="3" y="0"/>
                    <a:pt x="0" y="3"/>
                    <a:pt x="0" y="6"/>
                  </a:cubicBezTo>
                  <a:cubicBezTo>
                    <a:pt x="0" y="9"/>
                    <a:pt x="3" y="12"/>
                    <a:pt x="6" y="12"/>
                  </a:cubicBezTo>
                  <a:cubicBezTo>
                    <a:pt x="9" y="12"/>
                    <a:pt x="12" y="9"/>
                    <a:pt x="12" y="6"/>
                  </a:cubicBezTo>
                  <a:cubicBezTo>
                    <a:pt x="12" y="3"/>
                    <a:pt x="9" y="0"/>
                    <a:pt x="6" y="0"/>
                  </a:cubicBezTo>
                  <a:close/>
                  <a:moveTo>
                    <a:pt x="6" y="8"/>
                  </a:moveTo>
                  <a:cubicBezTo>
                    <a:pt x="5" y="8"/>
                    <a:pt x="4" y="7"/>
                    <a:pt x="4" y="6"/>
                  </a:cubicBezTo>
                  <a:cubicBezTo>
                    <a:pt x="4" y="5"/>
                    <a:pt x="5" y="4"/>
                    <a:pt x="6" y="4"/>
                  </a:cubicBezTo>
                  <a:cubicBezTo>
                    <a:pt x="7" y="4"/>
                    <a:pt x="8" y="5"/>
                    <a:pt x="8" y="6"/>
                  </a:cubicBezTo>
                  <a:cubicBezTo>
                    <a:pt x="8" y="7"/>
                    <a:pt x="7" y="8"/>
                    <a:pt x="6" y="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3" name="Freeform 16"/>
            <p:cNvSpPr>
              <a:spLocks/>
            </p:cNvSpPr>
            <p:nvPr/>
          </p:nvSpPr>
          <p:spPr bwMode="auto">
            <a:xfrm>
              <a:off x="6881813" y="1044575"/>
              <a:ext cx="61913" cy="65087"/>
            </a:xfrm>
            <a:custGeom>
              <a:avLst/>
              <a:gdLst>
                <a:gd name="T0" fmla="*/ 0 w 39"/>
                <a:gd name="T1" fmla="*/ 24 h 41"/>
                <a:gd name="T2" fmla="*/ 39 w 39"/>
                <a:gd name="T3" fmla="*/ 41 h 41"/>
                <a:gd name="T4" fmla="*/ 39 w 39"/>
                <a:gd name="T5" fmla="*/ 32 h 41"/>
                <a:gd name="T6" fmla="*/ 12 w 39"/>
                <a:gd name="T7" fmla="*/ 19 h 41"/>
                <a:gd name="T8" fmla="*/ 39 w 39"/>
                <a:gd name="T9" fmla="*/ 10 h 41"/>
                <a:gd name="T10" fmla="*/ 39 w 39"/>
                <a:gd name="T11" fmla="*/ 0 h 41"/>
                <a:gd name="T12" fmla="*/ 0 w 39"/>
                <a:gd name="T13" fmla="*/ 17 h 41"/>
                <a:gd name="T14" fmla="*/ 0 w 39"/>
                <a:gd name="T15" fmla="*/ 24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9" h="41">
                  <a:moveTo>
                    <a:pt x="0" y="24"/>
                  </a:moveTo>
                  <a:lnTo>
                    <a:pt x="39" y="41"/>
                  </a:lnTo>
                  <a:lnTo>
                    <a:pt x="39" y="32"/>
                  </a:lnTo>
                  <a:lnTo>
                    <a:pt x="12" y="19"/>
                  </a:lnTo>
                  <a:lnTo>
                    <a:pt x="39" y="10"/>
                  </a:lnTo>
                  <a:lnTo>
                    <a:pt x="39" y="0"/>
                  </a:lnTo>
                  <a:lnTo>
                    <a:pt x="0" y="17"/>
                  </a:lnTo>
                  <a:lnTo>
                    <a:pt x="0" y="2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4" name="Freeform 17"/>
            <p:cNvSpPr>
              <a:spLocks/>
            </p:cNvSpPr>
            <p:nvPr/>
          </p:nvSpPr>
          <p:spPr bwMode="auto">
            <a:xfrm>
              <a:off x="6950076" y="1033463"/>
              <a:ext cx="31750" cy="87312"/>
            </a:xfrm>
            <a:custGeom>
              <a:avLst/>
              <a:gdLst>
                <a:gd name="T0" fmla="*/ 7 w 8"/>
                <a:gd name="T1" fmla="*/ 0 h 23"/>
                <a:gd name="T2" fmla="*/ 5 w 8"/>
                <a:gd name="T3" fmla="*/ 0 h 23"/>
                <a:gd name="T4" fmla="*/ 5 w 8"/>
                <a:gd name="T5" fmla="*/ 2 h 23"/>
                <a:gd name="T6" fmla="*/ 0 w 8"/>
                <a:gd name="T7" fmla="*/ 20 h 23"/>
                <a:gd name="T8" fmla="*/ 0 w 8"/>
                <a:gd name="T9" fmla="*/ 22 h 23"/>
                <a:gd name="T10" fmla="*/ 2 w 8"/>
                <a:gd name="T11" fmla="*/ 23 h 23"/>
                <a:gd name="T12" fmla="*/ 3 w 8"/>
                <a:gd name="T13" fmla="*/ 23 h 23"/>
                <a:gd name="T14" fmla="*/ 3 w 8"/>
                <a:gd name="T15" fmla="*/ 22 h 23"/>
                <a:gd name="T16" fmla="*/ 4 w 8"/>
                <a:gd name="T17" fmla="*/ 21 h 23"/>
                <a:gd name="T18" fmla="*/ 8 w 8"/>
                <a:gd name="T19" fmla="*/ 3 h 23"/>
                <a:gd name="T20" fmla="*/ 8 w 8"/>
                <a:gd name="T21" fmla="*/ 1 h 23"/>
                <a:gd name="T22" fmla="*/ 8 w 8"/>
                <a:gd name="T23" fmla="*/ 0 h 23"/>
                <a:gd name="T24" fmla="*/ 7 w 8"/>
                <a:gd name="T25" fmla="*/ 0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 h="23">
                  <a:moveTo>
                    <a:pt x="7" y="0"/>
                  </a:moveTo>
                  <a:cubicBezTo>
                    <a:pt x="6" y="0"/>
                    <a:pt x="6" y="0"/>
                    <a:pt x="5" y="0"/>
                  </a:cubicBezTo>
                  <a:cubicBezTo>
                    <a:pt x="5" y="0"/>
                    <a:pt x="5" y="1"/>
                    <a:pt x="5" y="2"/>
                  </a:cubicBezTo>
                  <a:cubicBezTo>
                    <a:pt x="0" y="20"/>
                    <a:pt x="0" y="20"/>
                    <a:pt x="0" y="20"/>
                  </a:cubicBezTo>
                  <a:cubicBezTo>
                    <a:pt x="0" y="21"/>
                    <a:pt x="0" y="22"/>
                    <a:pt x="0" y="22"/>
                  </a:cubicBezTo>
                  <a:cubicBezTo>
                    <a:pt x="0" y="23"/>
                    <a:pt x="1" y="23"/>
                    <a:pt x="2" y="23"/>
                  </a:cubicBezTo>
                  <a:cubicBezTo>
                    <a:pt x="2" y="23"/>
                    <a:pt x="2" y="23"/>
                    <a:pt x="3" y="23"/>
                  </a:cubicBezTo>
                  <a:cubicBezTo>
                    <a:pt x="3" y="23"/>
                    <a:pt x="3" y="22"/>
                    <a:pt x="3" y="22"/>
                  </a:cubicBezTo>
                  <a:cubicBezTo>
                    <a:pt x="3" y="22"/>
                    <a:pt x="3" y="21"/>
                    <a:pt x="4" y="21"/>
                  </a:cubicBezTo>
                  <a:cubicBezTo>
                    <a:pt x="8" y="3"/>
                    <a:pt x="8" y="3"/>
                    <a:pt x="8" y="3"/>
                  </a:cubicBezTo>
                  <a:cubicBezTo>
                    <a:pt x="8" y="2"/>
                    <a:pt x="8" y="1"/>
                    <a:pt x="8" y="1"/>
                  </a:cubicBezTo>
                  <a:cubicBezTo>
                    <a:pt x="8" y="0"/>
                    <a:pt x="8" y="0"/>
                    <a:pt x="8" y="0"/>
                  </a:cubicBezTo>
                  <a:cubicBezTo>
                    <a:pt x="8" y="0"/>
                    <a:pt x="7" y="0"/>
                    <a:pt x="7" y="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15" name="Freeform 18"/>
            <p:cNvSpPr>
              <a:spLocks/>
            </p:cNvSpPr>
            <p:nvPr/>
          </p:nvSpPr>
          <p:spPr bwMode="auto">
            <a:xfrm>
              <a:off x="6989763" y="1044575"/>
              <a:ext cx="60325" cy="65087"/>
            </a:xfrm>
            <a:custGeom>
              <a:avLst/>
              <a:gdLst>
                <a:gd name="T0" fmla="*/ 0 w 38"/>
                <a:gd name="T1" fmla="*/ 10 h 41"/>
                <a:gd name="T2" fmla="*/ 26 w 38"/>
                <a:gd name="T3" fmla="*/ 19 h 41"/>
                <a:gd name="T4" fmla="*/ 0 w 38"/>
                <a:gd name="T5" fmla="*/ 32 h 41"/>
                <a:gd name="T6" fmla="*/ 0 w 38"/>
                <a:gd name="T7" fmla="*/ 41 h 41"/>
                <a:gd name="T8" fmla="*/ 38 w 38"/>
                <a:gd name="T9" fmla="*/ 24 h 41"/>
                <a:gd name="T10" fmla="*/ 38 w 38"/>
                <a:gd name="T11" fmla="*/ 17 h 41"/>
                <a:gd name="T12" fmla="*/ 0 w 38"/>
                <a:gd name="T13" fmla="*/ 0 h 41"/>
                <a:gd name="T14" fmla="*/ 0 w 38"/>
                <a:gd name="T15" fmla="*/ 10 h 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 h="41">
                  <a:moveTo>
                    <a:pt x="0" y="10"/>
                  </a:moveTo>
                  <a:lnTo>
                    <a:pt x="26" y="19"/>
                  </a:lnTo>
                  <a:lnTo>
                    <a:pt x="0" y="32"/>
                  </a:lnTo>
                  <a:lnTo>
                    <a:pt x="0" y="41"/>
                  </a:lnTo>
                  <a:lnTo>
                    <a:pt x="38" y="24"/>
                  </a:lnTo>
                  <a:lnTo>
                    <a:pt x="38" y="17"/>
                  </a:lnTo>
                  <a:lnTo>
                    <a:pt x="0" y="0"/>
                  </a:lnTo>
                  <a:lnTo>
                    <a:pt x="0" y="1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16" name="Freeform 22"/>
          <p:cNvSpPr>
            <a:spLocks noEditPoints="1"/>
          </p:cNvSpPr>
          <p:nvPr/>
        </p:nvSpPr>
        <p:spPr bwMode="auto">
          <a:xfrm>
            <a:off x="2728679" y="2901722"/>
            <a:ext cx="290552" cy="292334"/>
          </a:xfrm>
          <a:custGeom>
            <a:avLst/>
            <a:gdLst>
              <a:gd name="T0" fmla="*/ 326 w 326"/>
              <a:gd name="T1" fmla="*/ 108 h 328"/>
              <a:gd name="T2" fmla="*/ 219 w 326"/>
              <a:gd name="T3" fmla="*/ 0 h 328"/>
              <a:gd name="T4" fmla="*/ 31 w 326"/>
              <a:gd name="T5" fmla="*/ 188 h 328"/>
              <a:gd name="T6" fmla="*/ 0 w 326"/>
              <a:gd name="T7" fmla="*/ 328 h 328"/>
              <a:gd name="T8" fmla="*/ 139 w 326"/>
              <a:gd name="T9" fmla="*/ 295 h 328"/>
              <a:gd name="T10" fmla="*/ 326 w 326"/>
              <a:gd name="T11" fmla="*/ 108 h 328"/>
              <a:gd name="T12" fmla="*/ 129 w 326"/>
              <a:gd name="T13" fmla="*/ 275 h 328"/>
              <a:gd name="T14" fmla="*/ 112 w 326"/>
              <a:gd name="T15" fmla="*/ 258 h 328"/>
              <a:gd name="T16" fmla="*/ 280 w 326"/>
              <a:gd name="T17" fmla="*/ 91 h 328"/>
              <a:gd name="T18" fmla="*/ 297 w 326"/>
              <a:gd name="T19" fmla="*/ 108 h 328"/>
              <a:gd name="T20" fmla="*/ 129 w 326"/>
              <a:gd name="T21" fmla="*/ 275 h 328"/>
              <a:gd name="T22" fmla="*/ 67 w 326"/>
              <a:gd name="T23" fmla="*/ 290 h 328"/>
              <a:gd name="T24" fmla="*/ 37 w 326"/>
              <a:gd name="T25" fmla="*/ 260 h 328"/>
              <a:gd name="T26" fmla="*/ 48 w 326"/>
              <a:gd name="T27" fmla="*/ 208 h 328"/>
              <a:gd name="T28" fmla="*/ 66 w 326"/>
              <a:gd name="T29" fmla="*/ 226 h 328"/>
              <a:gd name="T30" fmla="*/ 66 w 326"/>
              <a:gd name="T31" fmla="*/ 226 h 328"/>
              <a:gd name="T32" fmla="*/ 105 w 326"/>
              <a:gd name="T33" fmla="*/ 265 h 328"/>
              <a:gd name="T34" fmla="*/ 105 w 326"/>
              <a:gd name="T35" fmla="*/ 265 h 328"/>
              <a:gd name="T36" fmla="*/ 119 w 326"/>
              <a:gd name="T37" fmla="*/ 278 h 328"/>
              <a:gd name="T38" fmla="*/ 67 w 326"/>
              <a:gd name="T39" fmla="*/ 290 h 328"/>
              <a:gd name="T40" fmla="*/ 272 w 326"/>
              <a:gd name="T41" fmla="*/ 83 h 328"/>
              <a:gd name="T42" fmla="*/ 105 w 326"/>
              <a:gd name="T43" fmla="*/ 250 h 328"/>
              <a:gd name="T44" fmla="*/ 80 w 326"/>
              <a:gd name="T45" fmla="*/ 226 h 328"/>
              <a:gd name="T46" fmla="*/ 248 w 326"/>
              <a:gd name="T47" fmla="*/ 59 h 328"/>
              <a:gd name="T48" fmla="*/ 272 w 326"/>
              <a:gd name="T49" fmla="*/ 83 h 328"/>
              <a:gd name="T50" fmla="*/ 219 w 326"/>
              <a:gd name="T51" fmla="*/ 30 h 328"/>
              <a:gd name="T52" fmla="*/ 240 w 326"/>
              <a:gd name="T53" fmla="*/ 51 h 328"/>
              <a:gd name="T54" fmla="*/ 73 w 326"/>
              <a:gd name="T55" fmla="*/ 218 h 328"/>
              <a:gd name="T56" fmla="*/ 52 w 326"/>
              <a:gd name="T57" fmla="*/ 197 h 328"/>
              <a:gd name="T58" fmla="*/ 219 w 326"/>
              <a:gd name="T59" fmla="*/ 30 h 3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26" h="328">
                <a:moveTo>
                  <a:pt x="326" y="108"/>
                </a:moveTo>
                <a:lnTo>
                  <a:pt x="219" y="0"/>
                </a:lnTo>
                <a:lnTo>
                  <a:pt x="31" y="188"/>
                </a:lnTo>
                <a:lnTo>
                  <a:pt x="0" y="328"/>
                </a:lnTo>
                <a:lnTo>
                  <a:pt x="139" y="295"/>
                </a:lnTo>
                <a:lnTo>
                  <a:pt x="326" y="108"/>
                </a:lnTo>
                <a:close/>
                <a:moveTo>
                  <a:pt x="129" y="275"/>
                </a:moveTo>
                <a:lnTo>
                  <a:pt x="112" y="258"/>
                </a:lnTo>
                <a:lnTo>
                  <a:pt x="280" y="91"/>
                </a:lnTo>
                <a:lnTo>
                  <a:pt x="297" y="108"/>
                </a:lnTo>
                <a:lnTo>
                  <a:pt x="129" y="275"/>
                </a:lnTo>
                <a:close/>
                <a:moveTo>
                  <a:pt x="67" y="290"/>
                </a:moveTo>
                <a:lnTo>
                  <a:pt x="37" y="260"/>
                </a:lnTo>
                <a:lnTo>
                  <a:pt x="48" y="208"/>
                </a:lnTo>
                <a:lnTo>
                  <a:pt x="66" y="226"/>
                </a:lnTo>
                <a:lnTo>
                  <a:pt x="66" y="226"/>
                </a:lnTo>
                <a:lnTo>
                  <a:pt x="105" y="265"/>
                </a:lnTo>
                <a:lnTo>
                  <a:pt x="105" y="265"/>
                </a:lnTo>
                <a:lnTo>
                  <a:pt x="119" y="278"/>
                </a:lnTo>
                <a:lnTo>
                  <a:pt x="67" y="290"/>
                </a:lnTo>
                <a:close/>
                <a:moveTo>
                  <a:pt x="272" y="83"/>
                </a:moveTo>
                <a:lnTo>
                  <a:pt x="105" y="250"/>
                </a:lnTo>
                <a:lnTo>
                  <a:pt x="80" y="226"/>
                </a:lnTo>
                <a:lnTo>
                  <a:pt x="248" y="59"/>
                </a:lnTo>
                <a:lnTo>
                  <a:pt x="272" y="83"/>
                </a:lnTo>
                <a:close/>
                <a:moveTo>
                  <a:pt x="219" y="30"/>
                </a:moveTo>
                <a:lnTo>
                  <a:pt x="240" y="51"/>
                </a:lnTo>
                <a:lnTo>
                  <a:pt x="73" y="218"/>
                </a:lnTo>
                <a:lnTo>
                  <a:pt x="52" y="197"/>
                </a:lnTo>
                <a:lnTo>
                  <a:pt x="219" y="30"/>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7" name="Freeform 16"/>
          <p:cNvSpPr>
            <a:spLocks noEditPoints="1"/>
          </p:cNvSpPr>
          <p:nvPr/>
        </p:nvSpPr>
        <p:spPr bwMode="auto">
          <a:xfrm rot="2700000">
            <a:off x="954930" y="2392520"/>
            <a:ext cx="187130" cy="344630"/>
          </a:xfrm>
          <a:custGeom>
            <a:avLst/>
            <a:gdLst>
              <a:gd name="T0" fmla="*/ 482 w 579"/>
              <a:gd name="T1" fmla="*/ 367 h 1073"/>
              <a:gd name="T2" fmla="*/ 482 w 579"/>
              <a:gd name="T3" fmla="*/ 148 h 1073"/>
              <a:gd name="T4" fmla="*/ 525 w 579"/>
              <a:gd name="T5" fmla="*/ 79 h 1073"/>
              <a:gd name="T6" fmla="*/ 447 w 579"/>
              <a:gd name="T7" fmla="*/ 0 h 1073"/>
              <a:gd name="T8" fmla="*/ 132 w 579"/>
              <a:gd name="T9" fmla="*/ 0 h 1073"/>
              <a:gd name="T10" fmla="*/ 54 w 579"/>
              <a:gd name="T11" fmla="*/ 79 h 1073"/>
              <a:gd name="T12" fmla="*/ 96 w 579"/>
              <a:gd name="T13" fmla="*/ 148 h 1073"/>
              <a:gd name="T14" fmla="*/ 96 w 579"/>
              <a:gd name="T15" fmla="*/ 367 h 1073"/>
              <a:gd name="T16" fmla="*/ 0 w 579"/>
              <a:gd name="T17" fmla="*/ 583 h 1073"/>
              <a:gd name="T18" fmla="*/ 0 w 579"/>
              <a:gd name="T19" fmla="*/ 612 h 1073"/>
              <a:gd name="T20" fmla="*/ 224 w 579"/>
              <a:gd name="T21" fmla="*/ 612 h 1073"/>
              <a:gd name="T22" fmla="*/ 224 w 579"/>
              <a:gd name="T23" fmla="*/ 923 h 1073"/>
              <a:gd name="T24" fmla="*/ 289 w 579"/>
              <a:gd name="T25" fmla="*/ 1073 h 1073"/>
              <a:gd name="T26" fmla="*/ 355 w 579"/>
              <a:gd name="T27" fmla="*/ 923 h 1073"/>
              <a:gd name="T28" fmla="*/ 355 w 579"/>
              <a:gd name="T29" fmla="*/ 612 h 1073"/>
              <a:gd name="T30" fmla="*/ 579 w 579"/>
              <a:gd name="T31" fmla="*/ 612 h 1073"/>
              <a:gd name="T32" fmla="*/ 579 w 579"/>
              <a:gd name="T33" fmla="*/ 583 h 1073"/>
              <a:gd name="T34" fmla="*/ 482 w 579"/>
              <a:gd name="T35" fmla="*/ 367 h 1073"/>
              <a:gd name="T36" fmla="*/ 132 w 579"/>
              <a:gd name="T37" fmla="*/ 58 h 1073"/>
              <a:gd name="T38" fmla="*/ 447 w 579"/>
              <a:gd name="T39" fmla="*/ 58 h 1073"/>
              <a:gd name="T40" fmla="*/ 467 w 579"/>
              <a:gd name="T41" fmla="*/ 79 h 1073"/>
              <a:gd name="T42" fmla="*/ 449 w 579"/>
              <a:gd name="T43" fmla="*/ 99 h 1073"/>
              <a:gd name="T44" fmla="*/ 436 w 579"/>
              <a:gd name="T45" fmla="*/ 101 h 1073"/>
              <a:gd name="T46" fmla="*/ 143 w 579"/>
              <a:gd name="T47" fmla="*/ 101 h 1073"/>
              <a:gd name="T48" fmla="*/ 129 w 579"/>
              <a:gd name="T49" fmla="*/ 99 h 1073"/>
              <a:gd name="T50" fmla="*/ 111 w 579"/>
              <a:gd name="T51" fmla="*/ 79 h 1073"/>
              <a:gd name="T52" fmla="*/ 132 w 579"/>
              <a:gd name="T53" fmla="*/ 58 h 1073"/>
              <a:gd name="T54" fmla="*/ 424 w 579"/>
              <a:gd name="T55" fmla="*/ 370 h 1073"/>
              <a:gd name="T56" fmla="*/ 154 w 579"/>
              <a:gd name="T57" fmla="*/ 370 h 1073"/>
              <a:gd name="T58" fmla="*/ 154 w 579"/>
              <a:gd name="T59" fmla="*/ 130 h 1073"/>
              <a:gd name="T60" fmla="*/ 424 w 579"/>
              <a:gd name="T61" fmla="*/ 130 h 1073"/>
              <a:gd name="T62" fmla="*/ 424 w 579"/>
              <a:gd name="T63" fmla="*/ 370 h 1073"/>
              <a:gd name="T64" fmla="*/ 297 w 579"/>
              <a:gd name="T65" fmla="*/ 911 h 1073"/>
              <a:gd name="T66" fmla="*/ 289 w 579"/>
              <a:gd name="T67" fmla="*/ 928 h 1073"/>
              <a:gd name="T68" fmla="*/ 282 w 579"/>
              <a:gd name="T69" fmla="*/ 911 h 1073"/>
              <a:gd name="T70" fmla="*/ 282 w 579"/>
              <a:gd name="T71" fmla="*/ 612 h 1073"/>
              <a:gd name="T72" fmla="*/ 297 w 579"/>
              <a:gd name="T73" fmla="*/ 612 h 1073"/>
              <a:gd name="T74" fmla="*/ 297 w 579"/>
              <a:gd name="T75" fmla="*/ 911 h 1073"/>
              <a:gd name="T76" fmla="*/ 355 w 579"/>
              <a:gd name="T77" fmla="*/ 554 h 1073"/>
              <a:gd name="T78" fmla="*/ 224 w 579"/>
              <a:gd name="T79" fmla="*/ 554 h 1073"/>
              <a:gd name="T80" fmla="*/ 59 w 579"/>
              <a:gd name="T81" fmla="*/ 554 h 1073"/>
              <a:gd name="T82" fmla="*/ 144 w 579"/>
              <a:gd name="T83" fmla="*/ 403 h 1073"/>
              <a:gd name="T84" fmla="*/ 149 w 579"/>
              <a:gd name="T85" fmla="*/ 399 h 1073"/>
              <a:gd name="T86" fmla="*/ 430 w 579"/>
              <a:gd name="T87" fmla="*/ 399 h 1073"/>
              <a:gd name="T88" fmla="*/ 435 w 579"/>
              <a:gd name="T89" fmla="*/ 403 h 1073"/>
              <a:gd name="T90" fmla="*/ 519 w 579"/>
              <a:gd name="T91" fmla="*/ 554 h 1073"/>
              <a:gd name="T92" fmla="*/ 355 w 579"/>
              <a:gd name="T93" fmla="*/ 554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579" h="1073">
                <a:moveTo>
                  <a:pt x="482" y="367"/>
                </a:moveTo>
                <a:cubicBezTo>
                  <a:pt x="482" y="148"/>
                  <a:pt x="482" y="148"/>
                  <a:pt x="482" y="148"/>
                </a:cubicBezTo>
                <a:cubicBezTo>
                  <a:pt x="508" y="135"/>
                  <a:pt x="525" y="109"/>
                  <a:pt x="525" y="79"/>
                </a:cubicBezTo>
                <a:cubicBezTo>
                  <a:pt x="525" y="35"/>
                  <a:pt x="490" y="0"/>
                  <a:pt x="447" y="0"/>
                </a:cubicBezTo>
                <a:cubicBezTo>
                  <a:pt x="132" y="0"/>
                  <a:pt x="132" y="0"/>
                  <a:pt x="132" y="0"/>
                </a:cubicBezTo>
                <a:cubicBezTo>
                  <a:pt x="89" y="0"/>
                  <a:pt x="54" y="35"/>
                  <a:pt x="54" y="79"/>
                </a:cubicBezTo>
                <a:cubicBezTo>
                  <a:pt x="54" y="109"/>
                  <a:pt x="71" y="135"/>
                  <a:pt x="96" y="148"/>
                </a:cubicBezTo>
                <a:cubicBezTo>
                  <a:pt x="96" y="367"/>
                  <a:pt x="96" y="367"/>
                  <a:pt x="96" y="367"/>
                </a:cubicBezTo>
                <a:cubicBezTo>
                  <a:pt x="35" y="422"/>
                  <a:pt x="0" y="500"/>
                  <a:pt x="0" y="583"/>
                </a:cubicBezTo>
                <a:cubicBezTo>
                  <a:pt x="0" y="612"/>
                  <a:pt x="0" y="612"/>
                  <a:pt x="0" y="612"/>
                </a:cubicBezTo>
                <a:cubicBezTo>
                  <a:pt x="224" y="612"/>
                  <a:pt x="224" y="612"/>
                  <a:pt x="224" y="612"/>
                </a:cubicBezTo>
                <a:cubicBezTo>
                  <a:pt x="224" y="923"/>
                  <a:pt x="224" y="923"/>
                  <a:pt x="224" y="923"/>
                </a:cubicBezTo>
                <a:cubicBezTo>
                  <a:pt x="289" y="1073"/>
                  <a:pt x="289" y="1073"/>
                  <a:pt x="289" y="1073"/>
                </a:cubicBezTo>
                <a:cubicBezTo>
                  <a:pt x="355" y="923"/>
                  <a:pt x="355" y="923"/>
                  <a:pt x="355" y="923"/>
                </a:cubicBezTo>
                <a:cubicBezTo>
                  <a:pt x="355" y="612"/>
                  <a:pt x="355" y="612"/>
                  <a:pt x="355" y="612"/>
                </a:cubicBezTo>
                <a:cubicBezTo>
                  <a:pt x="579" y="612"/>
                  <a:pt x="579" y="612"/>
                  <a:pt x="579" y="612"/>
                </a:cubicBezTo>
                <a:cubicBezTo>
                  <a:pt x="579" y="583"/>
                  <a:pt x="579" y="583"/>
                  <a:pt x="579" y="583"/>
                </a:cubicBezTo>
                <a:cubicBezTo>
                  <a:pt x="579" y="500"/>
                  <a:pt x="544" y="422"/>
                  <a:pt x="482" y="367"/>
                </a:cubicBezTo>
                <a:close/>
                <a:moveTo>
                  <a:pt x="132" y="58"/>
                </a:moveTo>
                <a:cubicBezTo>
                  <a:pt x="447" y="58"/>
                  <a:pt x="447" y="58"/>
                  <a:pt x="447" y="58"/>
                </a:cubicBezTo>
                <a:cubicBezTo>
                  <a:pt x="458" y="58"/>
                  <a:pt x="467" y="67"/>
                  <a:pt x="467" y="79"/>
                </a:cubicBezTo>
                <a:cubicBezTo>
                  <a:pt x="467" y="89"/>
                  <a:pt x="459" y="97"/>
                  <a:pt x="449" y="99"/>
                </a:cubicBezTo>
                <a:cubicBezTo>
                  <a:pt x="436" y="101"/>
                  <a:pt x="436" y="101"/>
                  <a:pt x="436" y="101"/>
                </a:cubicBezTo>
                <a:cubicBezTo>
                  <a:pt x="143" y="101"/>
                  <a:pt x="143" y="101"/>
                  <a:pt x="143" y="101"/>
                </a:cubicBezTo>
                <a:cubicBezTo>
                  <a:pt x="129" y="99"/>
                  <a:pt x="129" y="99"/>
                  <a:pt x="129" y="99"/>
                </a:cubicBezTo>
                <a:cubicBezTo>
                  <a:pt x="119" y="97"/>
                  <a:pt x="111" y="89"/>
                  <a:pt x="111" y="79"/>
                </a:cubicBezTo>
                <a:cubicBezTo>
                  <a:pt x="111" y="67"/>
                  <a:pt x="121" y="58"/>
                  <a:pt x="132" y="58"/>
                </a:cubicBezTo>
                <a:close/>
                <a:moveTo>
                  <a:pt x="424" y="370"/>
                </a:moveTo>
                <a:cubicBezTo>
                  <a:pt x="154" y="370"/>
                  <a:pt x="154" y="370"/>
                  <a:pt x="154" y="370"/>
                </a:cubicBezTo>
                <a:cubicBezTo>
                  <a:pt x="154" y="130"/>
                  <a:pt x="154" y="130"/>
                  <a:pt x="154" y="130"/>
                </a:cubicBezTo>
                <a:cubicBezTo>
                  <a:pt x="424" y="130"/>
                  <a:pt x="424" y="130"/>
                  <a:pt x="424" y="130"/>
                </a:cubicBezTo>
                <a:lnTo>
                  <a:pt x="424" y="370"/>
                </a:lnTo>
                <a:close/>
                <a:moveTo>
                  <a:pt x="297" y="911"/>
                </a:moveTo>
                <a:cubicBezTo>
                  <a:pt x="289" y="928"/>
                  <a:pt x="289" y="928"/>
                  <a:pt x="289" y="928"/>
                </a:cubicBezTo>
                <a:cubicBezTo>
                  <a:pt x="282" y="911"/>
                  <a:pt x="282" y="911"/>
                  <a:pt x="282" y="911"/>
                </a:cubicBezTo>
                <a:cubicBezTo>
                  <a:pt x="282" y="612"/>
                  <a:pt x="282" y="612"/>
                  <a:pt x="282" y="612"/>
                </a:cubicBezTo>
                <a:cubicBezTo>
                  <a:pt x="297" y="612"/>
                  <a:pt x="297" y="612"/>
                  <a:pt x="297" y="612"/>
                </a:cubicBezTo>
                <a:lnTo>
                  <a:pt x="297" y="911"/>
                </a:lnTo>
                <a:close/>
                <a:moveTo>
                  <a:pt x="355" y="554"/>
                </a:moveTo>
                <a:cubicBezTo>
                  <a:pt x="224" y="554"/>
                  <a:pt x="224" y="554"/>
                  <a:pt x="224" y="554"/>
                </a:cubicBezTo>
                <a:cubicBezTo>
                  <a:pt x="59" y="554"/>
                  <a:pt x="59" y="554"/>
                  <a:pt x="59" y="554"/>
                </a:cubicBezTo>
                <a:cubicBezTo>
                  <a:pt x="67" y="495"/>
                  <a:pt x="97" y="441"/>
                  <a:pt x="144" y="403"/>
                </a:cubicBezTo>
                <a:cubicBezTo>
                  <a:pt x="149" y="399"/>
                  <a:pt x="149" y="399"/>
                  <a:pt x="149" y="399"/>
                </a:cubicBezTo>
                <a:cubicBezTo>
                  <a:pt x="430" y="399"/>
                  <a:pt x="430" y="399"/>
                  <a:pt x="430" y="399"/>
                </a:cubicBezTo>
                <a:cubicBezTo>
                  <a:pt x="435" y="403"/>
                  <a:pt x="435" y="403"/>
                  <a:pt x="435" y="403"/>
                </a:cubicBezTo>
                <a:cubicBezTo>
                  <a:pt x="482" y="441"/>
                  <a:pt x="512" y="495"/>
                  <a:pt x="519" y="554"/>
                </a:cubicBezTo>
                <a:lnTo>
                  <a:pt x="355" y="554"/>
                </a:lnTo>
                <a:close/>
              </a:path>
            </a:pathLst>
          </a:custGeom>
          <a:solidFill>
            <a:schemeClr val="bg1"/>
          </a:solid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3" name="Group 17"/>
          <p:cNvGrpSpPr/>
          <p:nvPr/>
        </p:nvGrpSpPr>
        <p:grpSpPr>
          <a:xfrm rot="2700000">
            <a:off x="6195878" y="3866710"/>
            <a:ext cx="237393" cy="413696"/>
            <a:chOff x="4732338" y="4783138"/>
            <a:chExt cx="703263" cy="1225550"/>
          </a:xfrm>
          <a:solidFill>
            <a:schemeClr val="bg1"/>
          </a:solidFill>
        </p:grpSpPr>
        <p:sp>
          <p:nvSpPr>
            <p:cNvPr id="19" name="Freeform 30"/>
            <p:cNvSpPr>
              <a:spLocks noEditPoints="1"/>
            </p:cNvSpPr>
            <p:nvPr/>
          </p:nvSpPr>
          <p:spPr bwMode="auto">
            <a:xfrm>
              <a:off x="4732338" y="4783138"/>
              <a:ext cx="703263" cy="1173163"/>
            </a:xfrm>
            <a:custGeom>
              <a:avLst/>
              <a:gdLst>
                <a:gd name="T0" fmla="*/ 50 w 184"/>
                <a:gd name="T1" fmla="*/ 310 h 310"/>
                <a:gd name="T2" fmla="*/ 32 w 184"/>
                <a:gd name="T3" fmla="*/ 282 h 310"/>
                <a:gd name="T4" fmla="*/ 10 w 184"/>
                <a:gd name="T5" fmla="*/ 199 h 310"/>
                <a:gd name="T6" fmla="*/ 39 w 184"/>
                <a:gd name="T7" fmla="*/ 171 h 310"/>
                <a:gd name="T8" fmla="*/ 30 w 184"/>
                <a:gd name="T9" fmla="*/ 116 h 310"/>
                <a:gd name="T10" fmla="*/ 36 w 184"/>
                <a:gd name="T11" fmla="*/ 73 h 310"/>
                <a:gd name="T12" fmla="*/ 36 w 184"/>
                <a:gd name="T13" fmla="*/ 72 h 310"/>
                <a:gd name="T14" fmla="*/ 92 w 184"/>
                <a:gd name="T15" fmla="*/ 0 h 310"/>
                <a:gd name="T16" fmla="*/ 148 w 184"/>
                <a:gd name="T17" fmla="*/ 72 h 310"/>
                <a:gd name="T18" fmla="*/ 148 w 184"/>
                <a:gd name="T19" fmla="*/ 73 h 310"/>
                <a:gd name="T20" fmla="*/ 155 w 184"/>
                <a:gd name="T21" fmla="*/ 116 h 310"/>
                <a:gd name="T22" fmla="*/ 145 w 184"/>
                <a:gd name="T23" fmla="*/ 171 h 310"/>
                <a:gd name="T24" fmla="*/ 174 w 184"/>
                <a:gd name="T25" fmla="*/ 199 h 310"/>
                <a:gd name="T26" fmla="*/ 153 w 184"/>
                <a:gd name="T27" fmla="*/ 282 h 310"/>
                <a:gd name="T28" fmla="*/ 134 w 184"/>
                <a:gd name="T29" fmla="*/ 310 h 310"/>
                <a:gd name="T30" fmla="*/ 134 w 184"/>
                <a:gd name="T31" fmla="*/ 276 h 310"/>
                <a:gd name="T32" fmla="*/ 118 w 184"/>
                <a:gd name="T33" fmla="*/ 239 h 310"/>
                <a:gd name="T34" fmla="*/ 118 w 184"/>
                <a:gd name="T35" fmla="*/ 240 h 310"/>
                <a:gd name="T36" fmla="*/ 115 w 184"/>
                <a:gd name="T37" fmla="*/ 246 h 310"/>
                <a:gd name="T38" fmla="*/ 108 w 184"/>
                <a:gd name="T39" fmla="*/ 245 h 310"/>
                <a:gd name="T40" fmla="*/ 76 w 184"/>
                <a:gd name="T41" fmla="*/ 245 h 310"/>
                <a:gd name="T42" fmla="*/ 69 w 184"/>
                <a:gd name="T43" fmla="*/ 246 h 310"/>
                <a:gd name="T44" fmla="*/ 66 w 184"/>
                <a:gd name="T45" fmla="*/ 240 h 310"/>
                <a:gd name="T46" fmla="*/ 66 w 184"/>
                <a:gd name="T47" fmla="*/ 239 h 310"/>
                <a:gd name="T48" fmla="*/ 50 w 184"/>
                <a:gd name="T49" fmla="*/ 276 h 310"/>
                <a:gd name="T50" fmla="*/ 50 w 184"/>
                <a:gd name="T51" fmla="*/ 310 h 310"/>
                <a:gd name="T52" fmla="*/ 55 w 184"/>
                <a:gd name="T53" fmla="*/ 79 h 310"/>
                <a:gd name="T54" fmla="*/ 50 w 184"/>
                <a:gd name="T55" fmla="*/ 116 h 310"/>
                <a:gd name="T56" fmla="*/ 61 w 184"/>
                <a:gd name="T57" fmla="*/ 174 h 310"/>
                <a:gd name="T58" fmla="*/ 64 w 184"/>
                <a:gd name="T59" fmla="*/ 184 h 310"/>
                <a:gd name="T60" fmla="*/ 54 w 184"/>
                <a:gd name="T61" fmla="*/ 187 h 310"/>
                <a:gd name="T62" fmla="*/ 29 w 184"/>
                <a:gd name="T63" fmla="*/ 205 h 310"/>
                <a:gd name="T64" fmla="*/ 36 w 184"/>
                <a:gd name="T65" fmla="*/ 247 h 310"/>
                <a:gd name="T66" fmla="*/ 65 w 184"/>
                <a:gd name="T67" fmla="*/ 215 h 310"/>
                <a:gd name="T68" fmla="*/ 74 w 184"/>
                <a:gd name="T69" fmla="*/ 209 h 310"/>
                <a:gd name="T70" fmla="*/ 79 w 184"/>
                <a:gd name="T71" fmla="*/ 219 h 310"/>
                <a:gd name="T72" fmla="*/ 82 w 184"/>
                <a:gd name="T73" fmla="*/ 225 h 310"/>
                <a:gd name="T74" fmla="*/ 103 w 184"/>
                <a:gd name="T75" fmla="*/ 225 h 310"/>
                <a:gd name="T76" fmla="*/ 105 w 184"/>
                <a:gd name="T77" fmla="*/ 219 h 310"/>
                <a:gd name="T78" fmla="*/ 110 w 184"/>
                <a:gd name="T79" fmla="*/ 209 h 310"/>
                <a:gd name="T80" fmla="*/ 120 w 184"/>
                <a:gd name="T81" fmla="*/ 215 h 310"/>
                <a:gd name="T82" fmla="*/ 148 w 184"/>
                <a:gd name="T83" fmla="*/ 247 h 310"/>
                <a:gd name="T84" fmla="*/ 155 w 184"/>
                <a:gd name="T85" fmla="*/ 205 h 310"/>
                <a:gd name="T86" fmla="*/ 130 w 184"/>
                <a:gd name="T87" fmla="*/ 187 h 310"/>
                <a:gd name="T88" fmla="*/ 120 w 184"/>
                <a:gd name="T89" fmla="*/ 184 h 310"/>
                <a:gd name="T90" fmla="*/ 123 w 184"/>
                <a:gd name="T91" fmla="*/ 174 h 310"/>
                <a:gd name="T92" fmla="*/ 135 w 184"/>
                <a:gd name="T93" fmla="*/ 116 h 310"/>
                <a:gd name="T94" fmla="*/ 129 w 184"/>
                <a:gd name="T95" fmla="*/ 79 h 310"/>
                <a:gd name="T96" fmla="*/ 92 w 184"/>
                <a:gd name="T97" fmla="*/ 21 h 310"/>
                <a:gd name="T98" fmla="*/ 55 w 184"/>
                <a:gd name="T99" fmla="*/ 79 h 3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184" h="310">
                  <a:moveTo>
                    <a:pt x="50" y="310"/>
                  </a:moveTo>
                  <a:cubicBezTo>
                    <a:pt x="32" y="282"/>
                    <a:pt x="32" y="282"/>
                    <a:pt x="32" y="282"/>
                  </a:cubicBezTo>
                  <a:cubicBezTo>
                    <a:pt x="28" y="276"/>
                    <a:pt x="0" y="230"/>
                    <a:pt x="10" y="199"/>
                  </a:cubicBezTo>
                  <a:cubicBezTo>
                    <a:pt x="14" y="187"/>
                    <a:pt x="24" y="178"/>
                    <a:pt x="39" y="171"/>
                  </a:cubicBezTo>
                  <a:cubicBezTo>
                    <a:pt x="33" y="151"/>
                    <a:pt x="30" y="132"/>
                    <a:pt x="30" y="116"/>
                  </a:cubicBezTo>
                  <a:cubicBezTo>
                    <a:pt x="30" y="102"/>
                    <a:pt x="32" y="87"/>
                    <a:pt x="36" y="73"/>
                  </a:cubicBezTo>
                  <a:cubicBezTo>
                    <a:pt x="36" y="72"/>
                    <a:pt x="36" y="72"/>
                    <a:pt x="36" y="72"/>
                  </a:cubicBezTo>
                  <a:cubicBezTo>
                    <a:pt x="50" y="35"/>
                    <a:pt x="77" y="0"/>
                    <a:pt x="92" y="0"/>
                  </a:cubicBezTo>
                  <a:cubicBezTo>
                    <a:pt x="107" y="0"/>
                    <a:pt x="134" y="35"/>
                    <a:pt x="148" y="72"/>
                  </a:cubicBezTo>
                  <a:cubicBezTo>
                    <a:pt x="148" y="73"/>
                    <a:pt x="148" y="73"/>
                    <a:pt x="148" y="73"/>
                  </a:cubicBezTo>
                  <a:cubicBezTo>
                    <a:pt x="152" y="87"/>
                    <a:pt x="155" y="102"/>
                    <a:pt x="155" y="116"/>
                  </a:cubicBezTo>
                  <a:cubicBezTo>
                    <a:pt x="155" y="132"/>
                    <a:pt x="152" y="151"/>
                    <a:pt x="145" y="171"/>
                  </a:cubicBezTo>
                  <a:cubicBezTo>
                    <a:pt x="160" y="178"/>
                    <a:pt x="170" y="187"/>
                    <a:pt x="174" y="199"/>
                  </a:cubicBezTo>
                  <a:cubicBezTo>
                    <a:pt x="184" y="230"/>
                    <a:pt x="156" y="276"/>
                    <a:pt x="153" y="282"/>
                  </a:cubicBezTo>
                  <a:cubicBezTo>
                    <a:pt x="134" y="310"/>
                    <a:pt x="134" y="310"/>
                    <a:pt x="134" y="310"/>
                  </a:cubicBezTo>
                  <a:cubicBezTo>
                    <a:pt x="134" y="276"/>
                    <a:pt x="134" y="276"/>
                    <a:pt x="134" y="276"/>
                  </a:cubicBezTo>
                  <a:cubicBezTo>
                    <a:pt x="134" y="262"/>
                    <a:pt x="128" y="248"/>
                    <a:pt x="118" y="239"/>
                  </a:cubicBezTo>
                  <a:cubicBezTo>
                    <a:pt x="118" y="239"/>
                    <a:pt x="118" y="239"/>
                    <a:pt x="118" y="240"/>
                  </a:cubicBezTo>
                  <a:cubicBezTo>
                    <a:pt x="115" y="246"/>
                    <a:pt x="115" y="246"/>
                    <a:pt x="115" y="246"/>
                  </a:cubicBezTo>
                  <a:cubicBezTo>
                    <a:pt x="108" y="245"/>
                    <a:pt x="108" y="245"/>
                    <a:pt x="108" y="245"/>
                  </a:cubicBezTo>
                  <a:cubicBezTo>
                    <a:pt x="98" y="245"/>
                    <a:pt x="87" y="245"/>
                    <a:pt x="76" y="245"/>
                  </a:cubicBezTo>
                  <a:cubicBezTo>
                    <a:pt x="69" y="246"/>
                    <a:pt x="69" y="246"/>
                    <a:pt x="69" y="246"/>
                  </a:cubicBezTo>
                  <a:cubicBezTo>
                    <a:pt x="66" y="240"/>
                    <a:pt x="66" y="240"/>
                    <a:pt x="66" y="240"/>
                  </a:cubicBezTo>
                  <a:cubicBezTo>
                    <a:pt x="66" y="239"/>
                    <a:pt x="66" y="239"/>
                    <a:pt x="66" y="239"/>
                  </a:cubicBezTo>
                  <a:cubicBezTo>
                    <a:pt x="56" y="249"/>
                    <a:pt x="50" y="262"/>
                    <a:pt x="50" y="276"/>
                  </a:cubicBezTo>
                  <a:lnTo>
                    <a:pt x="50" y="310"/>
                  </a:lnTo>
                  <a:close/>
                  <a:moveTo>
                    <a:pt x="55" y="79"/>
                  </a:moveTo>
                  <a:cubicBezTo>
                    <a:pt x="52" y="91"/>
                    <a:pt x="50" y="104"/>
                    <a:pt x="50" y="116"/>
                  </a:cubicBezTo>
                  <a:cubicBezTo>
                    <a:pt x="50" y="132"/>
                    <a:pt x="53" y="152"/>
                    <a:pt x="61" y="174"/>
                  </a:cubicBezTo>
                  <a:cubicBezTo>
                    <a:pt x="64" y="184"/>
                    <a:pt x="64" y="184"/>
                    <a:pt x="64" y="184"/>
                  </a:cubicBezTo>
                  <a:cubicBezTo>
                    <a:pt x="54" y="187"/>
                    <a:pt x="54" y="187"/>
                    <a:pt x="54" y="187"/>
                  </a:cubicBezTo>
                  <a:cubicBezTo>
                    <a:pt x="45" y="190"/>
                    <a:pt x="33" y="196"/>
                    <a:pt x="29" y="205"/>
                  </a:cubicBezTo>
                  <a:cubicBezTo>
                    <a:pt x="26" y="216"/>
                    <a:pt x="30" y="233"/>
                    <a:pt x="36" y="247"/>
                  </a:cubicBezTo>
                  <a:cubicBezTo>
                    <a:pt x="42" y="234"/>
                    <a:pt x="52" y="223"/>
                    <a:pt x="65" y="215"/>
                  </a:cubicBezTo>
                  <a:cubicBezTo>
                    <a:pt x="74" y="209"/>
                    <a:pt x="74" y="209"/>
                    <a:pt x="74" y="209"/>
                  </a:cubicBezTo>
                  <a:cubicBezTo>
                    <a:pt x="79" y="219"/>
                    <a:pt x="79" y="219"/>
                    <a:pt x="79" y="219"/>
                  </a:cubicBezTo>
                  <a:cubicBezTo>
                    <a:pt x="80" y="221"/>
                    <a:pt x="81" y="223"/>
                    <a:pt x="82" y="225"/>
                  </a:cubicBezTo>
                  <a:cubicBezTo>
                    <a:pt x="89" y="225"/>
                    <a:pt x="96" y="225"/>
                    <a:pt x="103" y="225"/>
                  </a:cubicBezTo>
                  <a:cubicBezTo>
                    <a:pt x="104" y="223"/>
                    <a:pt x="105" y="221"/>
                    <a:pt x="105" y="219"/>
                  </a:cubicBezTo>
                  <a:cubicBezTo>
                    <a:pt x="110" y="209"/>
                    <a:pt x="110" y="209"/>
                    <a:pt x="110" y="209"/>
                  </a:cubicBezTo>
                  <a:cubicBezTo>
                    <a:pt x="120" y="215"/>
                    <a:pt x="120" y="215"/>
                    <a:pt x="120" y="215"/>
                  </a:cubicBezTo>
                  <a:cubicBezTo>
                    <a:pt x="133" y="223"/>
                    <a:pt x="142" y="234"/>
                    <a:pt x="148" y="247"/>
                  </a:cubicBezTo>
                  <a:cubicBezTo>
                    <a:pt x="154" y="233"/>
                    <a:pt x="159" y="216"/>
                    <a:pt x="155" y="205"/>
                  </a:cubicBezTo>
                  <a:cubicBezTo>
                    <a:pt x="152" y="196"/>
                    <a:pt x="140" y="190"/>
                    <a:pt x="130" y="187"/>
                  </a:cubicBezTo>
                  <a:cubicBezTo>
                    <a:pt x="120" y="184"/>
                    <a:pt x="120" y="184"/>
                    <a:pt x="120" y="184"/>
                  </a:cubicBezTo>
                  <a:cubicBezTo>
                    <a:pt x="123" y="174"/>
                    <a:pt x="123" y="174"/>
                    <a:pt x="123" y="174"/>
                  </a:cubicBezTo>
                  <a:cubicBezTo>
                    <a:pt x="131" y="152"/>
                    <a:pt x="135" y="132"/>
                    <a:pt x="135" y="116"/>
                  </a:cubicBezTo>
                  <a:cubicBezTo>
                    <a:pt x="135" y="104"/>
                    <a:pt x="133" y="91"/>
                    <a:pt x="129" y="79"/>
                  </a:cubicBezTo>
                  <a:cubicBezTo>
                    <a:pt x="117" y="47"/>
                    <a:pt x="99" y="26"/>
                    <a:pt x="92" y="21"/>
                  </a:cubicBezTo>
                  <a:cubicBezTo>
                    <a:pt x="85" y="26"/>
                    <a:pt x="67" y="47"/>
                    <a:pt x="55" y="79"/>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0" name="Freeform 31"/>
            <p:cNvSpPr>
              <a:spLocks noEditPoints="1"/>
            </p:cNvSpPr>
            <p:nvPr/>
          </p:nvSpPr>
          <p:spPr bwMode="auto">
            <a:xfrm>
              <a:off x="4960938" y="5127626"/>
              <a:ext cx="244475" cy="241300"/>
            </a:xfrm>
            <a:custGeom>
              <a:avLst/>
              <a:gdLst>
                <a:gd name="T0" fmla="*/ 32 w 64"/>
                <a:gd name="T1" fmla="*/ 64 h 64"/>
                <a:gd name="T2" fmla="*/ 0 w 64"/>
                <a:gd name="T3" fmla="*/ 32 h 64"/>
                <a:gd name="T4" fmla="*/ 32 w 64"/>
                <a:gd name="T5" fmla="*/ 0 h 64"/>
                <a:gd name="T6" fmla="*/ 64 w 64"/>
                <a:gd name="T7" fmla="*/ 32 h 64"/>
                <a:gd name="T8" fmla="*/ 32 w 64"/>
                <a:gd name="T9" fmla="*/ 64 h 64"/>
                <a:gd name="T10" fmla="*/ 32 w 64"/>
                <a:gd name="T11" fmla="*/ 12 h 64"/>
                <a:gd name="T12" fmla="*/ 12 w 64"/>
                <a:gd name="T13" fmla="*/ 32 h 64"/>
                <a:gd name="T14" fmla="*/ 32 w 64"/>
                <a:gd name="T15" fmla="*/ 52 h 64"/>
                <a:gd name="T16" fmla="*/ 52 w 64"/>
                <a:gd name="T17" fmla="*/ 32 h 64"/>
                <a:gd name="T18" fmla="*/ 32 w 64"/>
                <a:gd name="T19" fmla="*/ 12 h 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4" h="64">
                  <a:moveTo>
                    <a:pt x="32" y="64"/>
                  </a:moveTo>
                  <a:cubicBezTo>
                    <a:pt x="14" y="64"/>
                    <a:pt x="0" y="50"/>
                    <a:pt x="0" y="32"/>
                  </a:cubicBezTo>
                  <a:cubicBezTo>
                    <a:pt x="0" y="14"/>
                    <a:pt x="14" y="0"/>
                    <a:pt x="32" y="0"/>
                  </a:cubicBezTo>
                  <a:cubicBezTo>
                    <a:pt x="50" y="0"/>
                    <a:pt x="64" y="14"/>
                    <a:pt x="64" y="32"/>
                  </a:cubicBezTo>
                  <a:cubicBezTo>
                    <a:pt x="64" y="50"/>
                    <a:pt x="50" y="64"/>
                    <a:pt x="32" y="64"/>
                  </a:cubicBezTo>
                  <a:close/>
                  <a:moveTo>
                    <a:pt x="32" y="12"/>
                  </a:moveTo>
                  <a:cubicBezTo>
                    <a:pt x="21" y="12"/>
                    <a:pt x="12" y="21"/>
                    <a:pt x="12" y="32"/>
                  </a:cubicBezTo>
                  <a:cubicBezTo>
                    <a:pt x="12" y="43"/>
                    <a:pt x="21" y="52"/>
                    <a:pt x="32" y="52"/>
                  </a:cubicBezTo>
                  <a:cubicBezTo>
                    <a:pt x="43" y="52"/>
                    <a:pt x="52" y="43"/>
                    <a:pt x="52" y="32"/>
                  </a:cubicBezTo>
                  <a:cubicBezTo>
                    <a:pt x="52" y="21"/>
                    <a:pt x="43" y="12"/>
                    <a:pt x="32"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sp>
          <p:nvSpPr>
            <p:cNvPr id="21" name="Freeform 32"/>
            <p:cNvSpPr>
              <a:spLocks noEditPoints="1"/>
            </p:cNvSpPr>
            <p:nvPr/>
          </p:nvSpPr>
          <p:spPr bwMode="auto">
            <a:xfrm>
              <a:off x="4973638" y="5649913"/>
              <a:ext cx="225425" cy="358775"/>
            </a:xfrm>
            <a:custGeom>
              <a:avLst/>
              <a:gdLst>
                <a:gd name="T0" fmla="*/ 29 w 59"/>
                <a:gd name="T1" fmla="*/ 95 h 95"/>
                <a:gd name="T2" fmla="*/ 24 w 59"/>
                <a:gd name="T3" fmla="*/ 85 h 95"/>
                <a:gd name="T4" fmla="*/ 0 w 59"/>
                <a:gd name="T5" fmla="*/ 26 h 95"/>
                <a:gd name="T6" fmla="*/ 29 w 59"/>
                <a:gd name="T7" fmla="*/ 0 h 95"/>
                <a:gd name="T8" fmla="*/ 59 w 59"/>
                <a:gd name="T9" fmla="*/ 26 h 95"/>
                <a:gd name="T10" fmla="*/ 34 w 59"/>
                <a:gd name="T11" fmla="*/ 85 h 95"/>
                <a:gd name="T12" fmla="*/ 29 w 59"/>
                <a:gd name="T13" fmla="*/ 95 h 95"/>
                <a:gd name="T14" fmla="*/ 29 w 59"/>
                <a:gd name="T15" fmla="*/ 12 h 95"/>
                <a:gd name="T16" fmla="*/ 12 w 59"/>
                <a:gd name="T17" fmla="*/ 26 h 95"/>
                <a:gd name="T18" fmla="*/ 29 w 59"/>
                <a:gd name="T19" fmla="*/ 69 h 95"/>
                <a:gd name="T20" fmla="*/ 47 w 59"/>
                <a:gd name="T21" fmla="*/ 26 h 95"/>
                <a:gd name="T22" fmla="*/ 29 w 59"/>
                <a:gd name="T23" fmla="*/ 12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9" h="95">
                  <a:moveTo>
                    <a:pt x="29" y="95"/>
                  </a:moveTo>
                  <a:cubicBezTo>
                    <a:pt x="24" y="85"/>
                    <a:pt x="24" y="85"/>
                    <a:pt x="24" y="85"/>
                  </a:cubicBezTo>
                  <a:cubicBezTo>
                    <a:pt x="20" y="77"/>
                    <a:pt x="0" y="38"/>
                    <a:pt x="0" y="26"/>
                  </a:cubicBezTo>
                  <a:cubicBezTo>
                    <a:pt x="0" y="12"/>
                    <a:pt x="13" y="0"/>
                    <a:pt x="29" y="0"/>
                  </a:cubicBezTo>
                  <a:cubicBezTo>
                    <a:pt x="45" y="0"/>
                    <a:pt x="59" y="12"/>
                    <a:pt x="59" y="26"/>
                  </a:cubicBezTo>
                  <a:cubicBezTo>
                    <a:pt x="59" y="38"/>
                    <a:pt x="39" y="77"/>
                    <a:pt x="34" y="85"/>
                  </a:cubicBezTo>
                  <a:lnTo>
                    <a:pt x="29" y="95"/>
                  </a:lnTo>
                  <a:close/>
                  <a:moveTo>
                    <a:pt x="29" y="12"/>
                  </a:moveTo>
                  <a:cubicBezTo>
                    <a:pt x="19" y="12"/>
                    <a:pt x="12" y="18"/>
                    <a:pt x="12" y="26"/>
                  </a:cubicBezTo>
                  <a:cubicBezTo>
                    <a:pt x="12" y="31"/>
                    <a:pt x="20" y="50"/>
                    <a:pt x="29" y="69"/>
                  </a:cubicBezTo>
                  <a:cubicBezTo>
                    <a:pt x="38" y="50"/>
                    <a:pt x="47" y="31"/>
                    <a:pt x="47" y="26"/>
                  </a:cubicBezTo>
                  <a:cubicBezTo>
                    <a:pt x="47" y="18"/>
                    <a:pt x="39" y="12"/>
                    <a:pt x="29" y="1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id-ID" sz="1350"/>
            </a:p>
          </p:txBody>
        </p:sp>
      </p:grpSp>
      <p:sp>
        <p:nvSpPr>
          <p:cNvPr id="27" name="TextBox 23"/>
          <p:cNvSpPr txBox="1"/>
          <p:nvPr/>
        </p:nvSpPr>
        <p:spPr>
          <a:xfrm>
            <a:off x="3054943" y="2887375"/>
            <a:ext cx="4699644" cy="338554"/>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tr-TR" sz="1600" b="1" dirty="0" smtClean="0">
                <a:solidFill>
                  <a:schemeClr val="bg1"/>
                </a:solidFill>
                <a:latin typeface="+mj-lt"/>
              </a:rPr>
              <a:t>Muhammet YAVUZ</a:t>
            </a:r>
            <a:endParaRPr lang="id-ID" sz="1600" b="1" dirty="0">
              <a:solidFill>
                <a:schemeClr val="bg1"/>
              </a:solidFill>
              <a:latin typeface="+mj-lt"/>
            </a:endParaRPr>
          </a:p>
        </p:txBody>
      </p:sp>
      <p:sp>
        <p:nvSpPr>
          <p:cNvPr id="28" name="TextBox 23"/>
          <p:cNvSpPr txBox="1"/>
          <p:nvPr/>
        </p:nvSpPr>
        <p:spPr>
          <a:xfrm>
            <a:off x="4803959" y="3409366"/>
            <a:ext cx="3259385" cy="338554"/>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1600" b="1" dirty="0" smtClean="0">
                <a:solidFill>
                  <a:schemeClr val="bg1"/>
                </a:solidFill>
                <a:latin typeface="+mj-lt"/>
              </a:rPr>
              <a:t>Sunumumuz Bitmiştir…</a:t>
            </a:r>
            <a:endParaRPr lang="id-ID" sz="1600" b="1" dirty="0">
              <a:solidFill>
                <a:schemeClr val="bg1"/>
              </a:solidFill>
              <a:latin typeface="+mj-lt"/>
            </a:endParaRPr>
          </a:p>
        </p:txBody>
      </p:sp>
      <p:sp>
        <p:nvSpPr>
          <p:cNvPr id="29" name="TextBox 23"/>
          <p:cNvSpPr txBox="1"/>
          <p:nvPr/>
        </p:nvSpPr>
        <p:spPr>
          <a:xfrm>
            <a:off x="6537882" y="3941320"/>
            <a:ext cx="1565672" cy="338554"/>
          </a:xfrm>
          <a:prstGeom prst="rect">
            <a:avLst/>
          </a:prstGeom>
          <a:noFill/>
        </p:spPr>
        <p:txBody>
          <a:bodyPr wrap="square" rtlCol="0">
            <a:sp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tr-TR" sz="1600" b="1" dirty="0" smtClean="0">
                <a:solidFill>
                  <a:schemeClr val="bg1"/>
                </a:solidFill>
                <a:latin typeface="+mj-lt"/>
              </a:rPr>
              <a:t>Teşekkürler…</a:t>
            </a:r>
            <a:endParaRPr lang="id-ID" sz="1600" b="1" dirty="0">
              <a:solidFill>
                <a:schemeClr val="bg1"/>
              </a:solidFill>
              <a:latin typeface="+mj-lt"/>
            </a:endParaRPr>
          </a:p>
        </p:txBody>
      </p:sp>
      <p:sp>
        <p:nvSpPr>
          <p:cNvPr id="25" name="35 Yuvarlatılmış Dikdörtgen"/>
          <p:cNvSpPr/>
          <p:nvPr/>
        </p:nvSpPr>
        <p:spPr>
          <a:xfrm>
            <a:off x="897610" y="1501921"/>
            <a:ext cx="7153275" cy="309193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ctr">
              <a:lnSpc>
                <a:spcPct val="150000"/>
              </a:lnSpc>
            </a:pPr>
            <a:r>
              <a:rPr lang="tr-TR" dirty="0" smtClean="0"/>
              <a:t>SUNUMUMUZ BİTMİŞTİR. DİNLEDİĞİNİZ İÇİN TEŞEKÜR EDERİZ.</a:t>
            </a:r>
            <a:endParaRPr lang="tr-TR" dirty="0"/>
          </a:p>
        </p:txBody>
      </p:sp>
    </p:spTree>
    <p:extLst>
      <p:ext uri="{BB962C8B-B14F-4D97-AF65-F5344CB8AC3E}">
        <p14:creationId xmlns:p14="http://schemas.microsoft.com/office/powerpoint/2010/main" val="1807733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500"/>
                                        <p:tgtEl>
                                          <p:spTgt spid="2"/>
                                        </p:tgtEl>
                                      </p:cBhvr>
                                    </p:animEffect>
                                  </p:childTnLst>
                                </p:cTn>
                              </p:par>
                              <p:par>
                                <p:cTn id="14" presetID="10" presetClass="entr" presetSubtype="0" fill="hold"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par>
                          <p:cTn id="17" fill="hold">
                            <p:stCondLst>
                              <p:cond delay="500"/>
                            </p:stCondLst>
                            <p:childTnLst>
                              <p:par>
                                <p:cTn id="18" presetID="10" presetClass="entr" presetSubtype="0" fill="hold" grpId="0" nodeType="afterEffect">
                                  <p:stCondLst>
                                    <p:cond delay="0"/>
                                  </p:stCondLst>
                                  <p:childTnLst>
                                    <p:set>
                                      <p:cBhvr>
                                        <p:cTn id="19" dur="1" fill="hold">
                                          <p:stCondLst>
                                            <p:cond delay="0"/>
                                          </p:stCondLst>
                                        </p:cTn>
                                        <p:tgtEl>
                                          <p:spTgt spid="27"/>
                                        </p:tgtEl>
                                        <p:attrNameLst>
                                          <p:attrName>style.visibility</p:attrName>
                                        </p:attrNameLst>
                                      </p:cBhvr>
                                      <p:to>
                                        <p:strVal val="visible"/>
                                      </p:to>
                                    </p:set>
                                    <p:animEffect transition="in" filter="fade">
                                      <p:cBhvr>
                                        <p:cTn id="20" dur="2000"/>
                                        <p:tgtEl>
                                          <p:spTgt spid="27"/>
                                        </p:tgtEl>
                                      </p:cBhvr>
                                    </p:animEffect>
                                  </p:childTnLst>
                                </p:cTn>
                              </p:par>
                            </p:childTnLst>
                          </p:cTn>
                        </p:par>
                        <p:par>
                          <p:cTn id="21" fill="hold">
                            <p:stCondLst>
                              <p:cond delay="2500"/>
                            </p:stCondLst>
                            <p:childTnLst>
                              <p:par>
                                <p:cTn id="22" presetID="10" presetClass="entr" presetSubtype="0" fill="hold" grpId="0" nodeType="afterEffect">
                                  <p:stCondLst>
                                    <p:cond delay="0"/>
                                  </p:stCondLst>
                                  <p:childTnLst>
                                    <p:set>
                                      <p:cBhvr>
                                        <p:cTn id="23" dur="1" fill="hold">
                                          <p:stCondLst>
                                            <p:cond delay="0"/>
                                          </p:stCondLst>
                                        </p:cTn>
                                        <p:tgtEl>
                                          <p:spTgt spid="28"/>
                                        </p:tgtEl>
                                        <p:attrNameLst>
                                          <p:attrName>style.visibility</p:attrName>
                                        </p:attrNameLst>
                                      </p:cBhvr>
                                      <p:to>
                                        <p:strVal val="visible"/>
                                      </p:to>
                                    </p:set>
                                    <p:animEffect transition="in" filter="fade">
                                      <p:cBhvr>
                                        <p:cTn id="24" dur="1000"/>
                                        <p:tgtEl>
                                          <p:spTgt spid="28"/>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20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27"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4224"/>
            <a:ext cx="9144000" cy="994442"/>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3200" dirty="0" smtClean="0"/>
              <a:t>BAŞARI</a:t>
            </a:r>
            <a:endParaRPr lang="id-ID" sz="3200" dirty="0"/>
          </a:p>
        </p:txBody>
      </p:sp>
      <p:sp>
        <p:nvSpPr>
          <p:cNvPr id="15" name="35 Yuvarlatılmış Dikdörtgen"/>
          <p:cNvSpPr/>
          <p:nvPr/>
        </p:nvSpPr>
        <p:spPr>
          <a:xfrm>
            <a:off x="1219199" y="1352550"/>
            <a:ext cx="6734175" cy="132397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r>
              <a:rPr lang="tr-TR" dirty="0"/>
              <a:t>Başarı temelde göreceli bir kavramdır ve bu yüzden de kişiden kişiye göre anlamı ve değeri değişecektir</a:t>
            </a:r>
            <a:r>
              <a:rPr lang="tr-TR" dirty="0" smtClean="0"/>
              <a:t>. Ancak genel olarak tanımlarsak başarı belirlenen bir hedefe ulaşmaktır.</a:t>
            </a:r>
            <a:endParaRPr lang="tr-TR" dirty="0"/>
          </a:p>
        </p:txBody>
      </p:sp>
      <p:sp>
        <p:nvSpPr>
          <p:cNvPr id="21" name="35 Yuvarlatılmış Dikdörtgen"/>
          <p:cNvSpPr/>
          <p:nvPr/>
        </p:nvSpPr>
        <p:spPr>
          <a:xfrm>
            <a:off x="1219197" y="2819400"/>
            <a:ext cx="6734175" cy="132397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r>
              <a:rPr lang="tr-TR" dirty="0" smtClean="0"/>
              <a:t>Okul başarısı öğrencinin akademik başarısının yanında öğrencinin okul içindeki tüm yaşantısını kapsayan bir bütündür. Yani akademik başarı, sosyal ilişkiler, sanatsal faaliyetler, sportif başarılar vb. bireye dair her şeyi bu kapsamda değerlendirebiliriz. </a:t>
            </a:r>
            <a:endParaRPr lang="tr-TR" dirty="0"/>
          </a:p>
        </p:txBody>
      </p:sp>
      <p:sp>
        <p:nvSpPr>
          <p:cNvPr id="22" name="35 Yuvarlatılmış Dikdörtgen"/>
          <p:cNvSpPr/>
          <p:nvPr/>
        </p:nvSpPr>
        <p:spPr>
          <a:xfrm>
            <a:off x="1219195" y="4410075"/>
            <a:ext cx="6734175" cy="132397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r>
              <a:rPr lang="tr-TR" dirty="0" smtClean="0"/>
              <a:t>Bu bağlamda okul başarısını etkileyen faktörleri ve öğrencinin okul başarısını arttırmak için yapılabilecek çalışmaları inceleyelim.</a:t>
            </a:r>
            <a:endParaRPr lang="tr-TR" dirty="0"/>
          </a:p>
        </p:txBody>
      </p:sp>
    </p:spTree>
    <p:extLst>
      <p:ext uri="{BB962C8B-B14F-4D97-AF65-F5344CB8AC3E}">
        <p14:creationId xmlns:p14="http://schemas.microsoft.com/office/powerpoint/2010/main" val="541298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4224"/>
            <a:ext cx="9144000" cy="994442"/>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3200" dirty="0" smtClean="0"/>
              <a:t>OKUL BAŞARISINI ETKİLEYEN FAKTÖRLER</a:t>
            </a:r>
            <a:endParaRPr lang="id-ID" sz="3200" dirty="0"/>
          </a:p>
        </p:txBody>
      </p:sp>
      <p:sp>
        <p:nvSpPr>
          <p:cNvPr id="15" name="35 Yuvarlatılmış Dikdörtgen"/>
          <p:cNvSpPr/>
          <p:nvPr/>
        </p:nvSpPr>
        <p:spPr>
          <a:xfrm>
            <a:off x="0" y="1104900"/>
            <a:ext cx="2628900" cy="96202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tr-TR" dirty="0" smtClean="0"/>
              <a:t>1. Bireysel Faktörler</a:t>
            </a:r>
            <a:endParaRPr lang="tr-TR" dirty="0"/>
          </a:p>
        </p:txBody>
      </p:sp>
      <p:sp>
        <p:nvSpPr>
          <p:cNvPr id="16" name="35 Yuvarlatılmış Dikdörtgen"/>
          <p:cNvSpPr/>
          <p:nvPr/>
        </p:nvSpPr>
        <p:spPr>
          <a:xfrm>
            <a:off x="103480" y="3526344"/>
            <a:ext cx="2525420" cy="96202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tr-TR" dirty="0" smtClean="0"/>
              <a:t>2. Duygusal Faktörler</a:t>
            </a:r>
            <a:endParaRPr lang="tr-TR" dirty="0"/>
          </a:p>
        </p:txBody>
      </p:sp>
      <p:grpSp>
        <p:nvGrpSpPr>
          <p:cNvPr id="17" name="Group 40"/>
          <p:cNvGrpSpPr/>
          <p:nvPr/>
        </p:nvGrpSpPr>
        <p:grpSpPr>
          <a:xfrm>
            <a:off x="103480" y="2179691"/>
            <a:ext cx="877595" cy="369332"/>
            <a:chOff x="409461" y="2457947"/>
            <a:chExt cx="2826676" cy="694692"/>
          </a:xfrm>
          <a:solidFill>
            <a:schemeClr val="accent3"/>
          </a:solidFill>
        </p:grpSpPr>
        <p:sp>
          <p:nvSpPr>
            <p:cNvPr id="18"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19"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20" name="Rectangle 23"/>
          <p:cNvSpPr/>
          <p:nvPr/>
        </p:nvSpPr>
        <p:spPr>
          <a:xfrm>
            <a:off x="1114425" y="2214184"/>
            <a:ext cx="7343774" cy="523220"/>
          </a:xfrm>
          <a:prstGeom prst="rect">
            <a:avLst/>
          </a:prstGeom>
        </p:spPr>
        <p:txBody>
          <a:bodyPr wrap="square">
            <a:spAutoFit/>
          </a:bodyPr>
          <a:lstStyle/>
          <a:p>
            <a:r>
              <a:rPr lang="tr-TR" sz="1400" b="1" dirty="0" smtClean="0"/>
              <a:t>Öğrencinin kendisinden kaynaklanan nedenlerdir. </a:t>
            </a:r>
            <a:r>
              <a:rPr lang="tr-TR" sz="1400" dirty="0">
                <a:effectLst>
                  <a:outerShdw blurRad="38100" dist="38100" dir="2700000" algn="tl">
                    <a:srgbClr val="000000"/>
                  </a:outerShdw>
                </a:effectLst>
                <a:cs typeface="Calibri" pitchFamily="34" charset="0"/>
              </a:rPr>
              <a:t>Öğrencinin </a:t>
            </a:r>
            <a:r>
              <a:rPr lang="tr-TR" sz="1400" dirty="0" smtClean="0">
                <a:effectLst>
                  <a:outerShdw blurRad="38100" dist="38100" dir="2700000" algn="tl">
                    <a:srgbClr val="000000"/>
                  </a:outerShdw>
                </a:effectLst>
                <a:cs typeface="Calibri" pitchFamily="34" charset="0"/>
              </a:rPr>
              <a:t>derse, okula karşı tutumu, ilgisi, akademik özgüveni  okul başarısını etkileyen önemli </a:t>
            </a:r>
            <a:r>
              <a:rPr lang="tr-TR" sz="1400" b="1" dirty="0"/>
              <a:t>faktörlerdendir.</a:t>
            </a:r>
            <a:r>
              <a:rPr lang="tr-TR" sz="1400" dirty="0" smtClean="0">
                <a:effectLst>
                  <a:outerShdw blurRad="38100" dist="38100" dir="2700000" algn="tl">
                    <a:srgbClr val="000000"/>
                  </a:outerShdw>
                </a:effectLst>
                <a:cs typeface="Calibri" pitchFamily="34" charset="0"/>
              </a:rPr>
              <a:t>.</a:t>
            </a:r>
            <a:endParaRPr lang="tr-TR" sz="1400" dirty="0"/>
          </a:p>
        </p:txBody>
      </p:sp>
      <p:grpSp>
        <p:nvGrpSpPr>
          <p:cNvPr id="26" name="Group 40"/>
          <p:cNvGrpSpPr/>
          <p:nvPr/>
        </p:nvGrpSpPr>
        <p:grpSpPr>
          <a:xfrm>
            <a:off x="103480" y="2828454"/>
            <a:ext cx="877595" cy="369332"/>
            <a:chOff x="409461" y="2457947"/>
            <a:chExt cx="2826676" cy="694692"/>
          </a:xfrm>
          <a:solidFill>
            <a:schemeClr val="accent3"/>
          </a:solidFill>
        </p:grpSpPr>
        <p:sp>
          <p:nvSpPr>
            <p:cNvPr id="27"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28"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33" name="Rectangle 23"/>
          <p:cNvSpPr/>
          <p:nvPr/>
        </p:nvSpPr>
        <p:spPr>
          <a:xfrm>
            <a:off x="1114425" y="2816334"/>
            <a:ext cx="7439025" cy="523220"/>
          </a:xfrm>
          <a:prstGeom prst="rect">
            <a:avLst/>
          </a:prstGeom>
        </p:spPr>
        <p:txBody>
          <a:bodyPr wrap="square">
            <a:spAutoFit/>
          </a:bodyPr>
          <a:lstStyle/>
          <a:p>
            <a:r>
              <a:rPr lang="tr-TR" sz="1400" b="1" dirty="0" smtClean="0"/>
              <a:t>Bireyin korkuları, kaygıları öğrenmeyi etkiler,  dolayısıyla öğrencinin ruhsal, sosyal ve bedensel sağlığı da okul başarısını etkileyen önemli faktörlerdendir.</a:t>
            </a:r>
            <a:endParaRPr lang="tr-TR" sz="1400" dirty="0"/>
          </a:p>
        </p:txBody>
      </p:sp>
      <p:grpSp>
        <p:nvGrpSpPr>
          <p:cNvPr id="34" name="Group 40"/>
          <p:cNvGrpSpPr/>
          <p:nvPr/>
        </p:nvGrpSpPr>
        <p:grpSpPr>
          <a:xfrm>
            <a:off x="49560" y="4743612"/>
            <a:ext cx="877595" cy="369332"/>
            <a:chOff x="409461" y="2457947"/>
            <a:chExt cx="2826676" cy="694692"/>
          </a:xfrm>
          <a:solidFill>
            <a:schemeClr val="accent3"/>
          </a:solidFill>
        </p:grpSpPr>
        <p:sp>
          <p:nvSpPr>
            <p:cNvPr id="35"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36"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41" name="Rectangle 23"/>
          <p:cNvSpPr/>
          <p:nvPr/>
        </p:nvSpPr>
        <p:spPr>
          <a:xfrm>
            <a:off x="1114425" y="4632175"/>
            <a:ext cx="7343774" cy="738664"/>
          </a:xfrm>
          <a:prstGeom prst="rect">
            <a:avLst/>
          </a:prstGeom>
        </p:spPr>
        <p:txBody>
          <a:bodyPr wrap="square">
            <a:spAutoFit/>
          </a:bodyPr>
          <a:lstStyle/>
          <a:p>
            <a:r>
              <a:rPr lang="tr-TR" sz="1400" b="1" dirty="0" smtClean="0"/>
              <a:t>Lise öğrencilerinde başarılı öğrencilerin başarısız öğrencilere göre kendilerini daha iyi kontrol edebilen , kısa süreli başarılardan ziyade gelecekle ilgili planlar yapabilen  öğrenciler oldukları yapılan araştırmalarda ortaya konmuştur.</a:t>
            </a:r>
            <a:endParaRPr lang="tr-TR" sz="1400" dirty="0"/>
          </a:p>
        </p:txBody>
      </p:sp>
    </p:spTree>
    <p:extLst>
      <p:ext uri="{BB962C8B-B14F-4D97-AF65-F5344CB8AC3E}">
        <p14:creationId xmlns:p14="http://schemas.microsoft.com/office/powerpoint/2010/main" val="595496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childTnLst>
                          </p:cTn>
                        </p:par>
                        <p:par>
                          <p:cTn id="11" fill="hold">
                            <p:stCondLst>
                              <p:cond delay="500"/>
                            </p:stCondLst>
                            <p:childTnLst>
                              <p:par>
                                <p:cTn id="12" presetID="22" presetClass="entr" presetSubtype="8" fill="hold" nodeType="afterEffect">
                                  <p:stCondLst>
                                    <p:cond delay="0"/>
                                  </p:stCondLst>
                                  <p:childTnLst>
                                    <p:set>
                                      <p:cBhvr>
                                        <p:cTn id="13" dur="1" fill="hold">
                                          <p:stCondLst>
                                            <p:cond delay="0"/>
                                          </p:stCondLst>
                                        </p:cTn>
                                        <p:tgtEl>
                                          <p:spTgt spid="26"/>
                                        </p:tgtEl>
                                        <p:attrNameLst>
                                          <p:attrName>style.visibility</p:attrName>
                                        </p:attrNameLst>
                                      </p:cBhvr>
                                      <p:to>
                                        <p:strVal val="visible"/>
                                      </p:to>
                                    </p:set>
                                    <p:animEffect transition="in" filter="wipe(left)">
                                      <p:cBhvr>
                                        <p:cTn id="14" dur="500"/>
                                        <p:tgtEl>
                                          <p:spTgt spid="26"/>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500"/>
                                        <p:tgtEl>
                                          <p:spTgt spid="33"/>
                                        </p:tgtEl>
                                      </p:cBhvr>
                                    </p:animEffect>
                                  </p:childTnLst>
                                </p:cTn>
                              </p:par>
                            </p:childTnLst>
                          </p:cTn>
                        </p:par>
                        <p:par>
                          <p:cTn id="18" fill="hold">
                            <p:stCondLst>
                              <p:cond delay="1000"/>
                            </p:stCondLst>
                            <p:childTnLst>
                              <p:par>
                                <p:cTn id="19" presetID="22" presetClass="entr" presetSubtype="8" fill="hold" nodeType="after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wipe(left)">
                                      <p:cBhvr>
                                        <p:cTn id="21" dur="500"/>
                                        <p:tgtEl>
                                          <p:spTgt spid="34"/>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fade">
                                      <p:cBhvr>
                                        <p:cTn id="2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33" grpId="0"/>
      <p:bldP spid="4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3600" dirty="0"/>
              <a:t>OKUL BAŞARISINI ETKİLEYEN FAKTÖRLER</a:t>
            </a:r>
            <a:endParaRPr lang="id-ID" sz="3600" dirty="0"/>
          </a:p>
        </p:txBody>
      </p:sp>
      <p:sp>
        <p:nvSpPr>
          <p:cNvPr id="52" name="35 Yuvarlatılmış Dikdörtgen"/>
          <p:cNvSpPr/>
          <p:nvPr/>
        </p:nvSpPr>
        <p:spPr>
          <a:xfrm>
            <a:off x="28575" y="1428749"/>
            <a:ext cx="2628900" cy="96202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tr-TR" dirty="0"/>
              <a:t>3</a:t>
            </a:r>
            <a:r>
              <a:rPr lang="tr-TR" dirty="0" smtClean="0"/>
              <a:t>. Motivasyon</a:t>
            </a:r>
            <a:endParaRPr lang="tr-TR" dirty="0"/>
          </a:p>
        </p:txBody>
      </p:sp>
      <p:grpSp>
        <p:nvGrpSpPr>
          <p:cNvPr id="55" name="Group 40"/>
          <p:cNvGrpSpPr/>
          <p:nvPr/>
        </p:nvGrpSpPr>
        <p:grpSpPr>
          <a:xfrm>
            <a:off x="61335" y="2604370"/>
            <a:ext cx="877595" cy="369332"/>
            <a:chOff x="409461" y="2457947"/>
            <a:chExt cx="2826676" cy="694692"/>
          </a:xfrm>
          <a:solidFill>
            <a:schemeClr val="accent3"/>
          </a:solidFill>
        </p:grpSpPr>
        <p:sp>
          <p:nvSpPr>
            <p:cNvPr id="56"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57"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44" name="Metin kutusu 43"/>
          <p:cNvSpPr txBox="1"/>
          <p:nvPr/>
        </p:nvSpPr>
        <p:spPr>
          <a:xfrm>
            <a:off x="1133474" y="2531141"/>
            <a:ext cx="7705725" cy="738664"/>
          </a:xfrm>
          <a:prstGeom prst="rect">
            <a:avLst/>
          </a:prstGeom>
          <a:noFill/>
        </p:spPr>
        <p:txBody>
          <a:bodyPr wrap="square" rtlCol="0">
            <a:spAutoFit/>
          </a:bodyPr>
          <a:lstStyle/>
          <a:p>
            <a:r>
              <a:rPr lang="tr-TR" sz="1400" dirty="0"/>
              <a:t>Motivasyon, belirli bir hedefe ulaşmak için kişiyi belirli bir şekilde çalışmaya iten </a:t>
            </a:r>
            <a:r>
              <a:rPr lang="tr-TR" sz="1400" dirty="0" smtClean="0"/>
              <a:t>enerji olarak tanımlanabilir. Genellikle başarısız öğrencilerin motivasyonu başarılı olan öğrencilere göre daha düşüktür.</a:t>
            </a:r>
            <a:endParaRPr lang="tr-TR" sz="1400" dirty="0"/>
          </a:p>
        </p:txBody>
      </p:sp>
      <p:sp>
        <p:nvSpPr>
          <p:cNvPr id="59" name="35 Yuvarlatılmış Dikdörtgen"/>
          <p:cNvSpPr/>
          <p:nvPr/>
        </p:nvSpPr>
        <p:spPr>
          <a:xfrm>
            <a:off x="0" y="3581399"/>
            <a:ext cx="2628900" cy="96202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tr-TR" dirty="0" smtClean="0"/>
              <a:t>4. Benlik Algısı</a:t>
            </a:r>
            <a:endParaRPr lang="tr-TR" dirty="0"/>
          </a:p>
        </p:txBody>
      </p:sp>
      <p:grpSp>
        <p:nvGrpSpPr>
          <p:cNvPr id="60" name="Group 40"/>
          <p:cNvGrpSpPr/>
          <p:nvPr/>
        </p:nvGrpSpPr>
        <p:grpSpPr>
          <a:xfrm>
            <a:off x="68251" y="4773200"/>
            <a:ext cx="877595" cy="369332"/>
            <a:chOff x="409461" y="2457947"/>
            <a:chExt cx="2826676" cy="694692"/>
          </a:xfrm>
          <a:solidFill>
            <a:schemeClr val="accent3"/>
          </a:solidFill>
        </p:grpSpPr>
        <p:sp>
          <p:nvSpPr>
            <p:cNvPr id="61"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62"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45" name="Metin kutusu 44"/>
          <p:cNvSpPr txBox="1"/>
          <p:nvPr/>
        </p:nvSpPr>
        <p:spPr>
          <a:xfrm>
            <a:off x="1133475" y="4633195"/>
            <a:ext cx="7067550" cy="738664"/>
          </a:xfrm>
          <a:prstGeom prst="rect">
            <a:avLst/>
          </a:prstGeom>
          <a:noFill/>
        </p:spPr>
        <p:txBody>
          <a:bodyPr wrap="square" rtlCol="0">
            <a:spAutoFit/>
          </a:bodyPr>
          <a:lstStyle/>
          <a:p>
            <a:r>
              <a:rPr lang="tr-TR" sz="1400" dirty="0" smtClean="0"/>
              <a:t>Kişinin kendisi ile ilgili algılarının bütünüdür.  Benlik algısı doğuştan ve çevre etkisi ile olumlu veya olumsuz olarak gelişebilir. Genel olarak  başarılı öğrencilerin başarısız öğrenciye göre daha sağlıklı bir benlik kavramına sahip oldukları söylenebilir.</a:t>
            </a:r>
            <a:endParaRPr lang="tr-TR" sz="1400" dirty="0"/>
          </a:p>
        </p:txBody>
      </p:sp>
    </p:spTree>
    <p:extLst>
      <p:ext uri="{BB962C8B-B14F-4D97-AF65-F5344CB8AC3E}">
        <p14:creationId xmlns:p14="http://schemas.microsoft.com/office/powerpoint/2010/main" val="4277522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left)">
                                      <p:cBhvr>
                                        <p:cTn id="1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3600" dirty="0"/>
              <a:t>OKUL BAŞARISINI ETKİLEYEN FAKTÖRLER</a:t>
            </a:r>
            <a:endParaRPr lang="id-ID" sz="3600" dirty="0"/>
          </a:p>
        </p:txBody>
      </p:sp>
      <p:sp>
        <p:nvSpPr>
          <p:cNvPr id="52" name="35 Yuvarlatılmış Dikdörtgen"/>
          <p:cNvSpPr/>
          <p:nvPr/>
        </p:nvSpPr>
        <p:spPr>
          <a:xfrm>
            <a:off x="28575" y="1428749"/>
            <a:ext cx="2628900" cy="96202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tr-TR" dirty="0" smtClean="0"/>
              <a:t>5. Sınav Kaygısı </a:t>
            </a:r>
            <a:endParaRPr lang="tr-TR" dirty="0"/>
          </a:p>
        </p:txBody>
      </p:sp>
      <p:grpSp>
        <p:nvGrpSpPr>
          <p:cNvPr id="55" name="Group 40"/>
          <p:cNvGrpSpPr/>
          <p:nvPr/>
        </p:nvGrpSpPr>
        <p:grpSpPr>
          <a:xfrm>
            <a:off x="61335" y="2604370"/>
            <a:ext cx="877595" cy="369332"/>
            <a:chOff x="409461" y="2457947"/>
            <a:chExt cx="2826676" cy="694692"/>
          </a:xfrm>
          <a:solidFill>
            <a:schemeClr val="accent3"/>
          </a:solidFill>
        </p:grpSpPr>
        <p:sp>
          <p:nvSpPr>
            <p:cNvPr id="56"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57"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44" name="Metin kutusu 43"/>
          <p:cNvSpPr txBox="1"/>
          <p:nvPr/>
        </p:nvSpPr>
        <p:spPr>
          <a:xfrm>
            <a:off x="1133474" y="2531141"/>
            <a:ext cx="7705725" cy="954107"/>
          </a:xfrm>
          <a:prstGeom prst="rect">
            <a:avLst/>
          </a:prstGeom>
          <a:noFill/>
        </p:spPr>
        <p:txBody>
          <a:bodyPr wrap="square" rtlCol="0">
            <a:spAutoFit/>
          </a:bodyPr>
          <a:lstStyle/>
          <a:p>
            <a:r>
              <a:rPr lang="tr-TR" sz="1400" dirty="0" smtClean="0"/>
              <a:t>Kaygı, </a:t>
            </a:r>
            <a:r>
              <a:rPr lang="tr-TR" sz="1400" dirty="0"/>
              <a:t>g</a:t>
            </a:r>
            <a:r>
              <a:rPr lang="tr-TR" sz="1400" dirty="0" smtClean="0"/>
              <a:t>enellikle </a:t>
            </a:r>
            <a:r>
              <a:rPr lang="tr-TR" sz="1400" dirty="0"/>
              <a:t>kötü bir şey olacakmış düşüncesiyle ortaya çıkan ve sebebi bilinmeyen gerginlik </a:t>
            </a:r>
            <a:r>
              <a:rPr lang="tr-TR" sz="1400" dirty="0" smtClean="0"/>
              <a:t>duygusudur.  Sınav kaygısı ise öğrencinin ders başarısını olumsuz yönde etkileyen, öğrenilen bilginin etkili şekilde kullanılmasını engel olan, başarının düşmesine neden olan kaygı olarak </a:t>
            </a:r>
            <a:r>
              <a:rPr lang="tr-TR" sz="1400" dirty="0" err="1" smtClean="0"/>
              <a:t>tanımlanablir</a:t>
            </a:r>
            <a:r>
              <a:rPr lang="tr-TR" sz="1400" dirty="0" smtClean="0"/>
              <a:t>. Başarısızlığın temel sebeplerinden birinin de kaygı düzeyinin yüksek olmasıdır. </a:t>
            </a:r>
            <a:endParaRPr lang="tr-TR" sz="1400" dirty="0"/>
          </a:p>
        </p:txBody>
      </p:sp>
      <p:sp>
        <p:nvSpPr>
          <p:cNvPr id="59" name="35 Yuvarlatılmış Dikdörtgen"/>
          <p:cNvSpPr/>
          <p:nvPr/>
        </p:nvSpPr>
        <p:spPr>
          <a:xfrm>
            <a:off x="0" y="3581399"/>
            <a:ext cx="2628900" cy="96202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tr-TR" dirty="0" smtClean="0"/>
              <a:t>6. Anne-Baba Tutumları</a:t>
            </a:r>
            <a:endParaRPr lang="tr-TR" dirty="0"/>
          </a:p>
        </p:txBody>
      </p:sp>
      <p:grpSp>
        <p:nvGrpSpPr>
          <p:cNvPr id="60" name="Group 40"/>
          <p:cNvGrpSpPr/>
          <p:nvPr/>
        </p:nvGrpSpPr>
        <p:grpSpPr>
          <a:xfrm>
            <a:off x="68251" y="4773200"/>
            <a:ext cx="877595" cy="369332"/>
            <a:chOff x="409461" y="2457947"/>
            <a:chExt cx="2826676" cy="694692"/>
          </a:xfrm>
          <a:solidFill>
            <a:schemeClr val="accent3"/>
          </a:solidFill>
        </p:grpSpPr>
        <p:sp>
          <p:nvSpPr>
            <p:cNvPr id="61"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62"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45" name="Metin kutusu 44"/>
          <p:cNvSpPr txBox="1"/>
          <p:nvPr/>
        </p:nvSpPr>
        <p:spPr>
          <a:xfrm>
            <a:off x="1133475" y="4633195"/>
            <a:ext cx="7067550" cy="738664"/>
          </a:xfrm>
          <a:prstGeom prst="rect">
            <a:avLst/>
          </a:prstGeom>
          <a:noFill/>
        </p:spPr>
        <p:txBody>
          <a:bodyPr wrap="square" rtlCol="0">
            <a:spAutoFit/>
          </a:bodyPr>
          <a:lstStyle/>
          <a:p>
            <a:r>
              <a:rPr lang="tr-TR" sz="1400" dirty="0" smtClean="0"/>
              <a:t>Aileleri tarafından yüksek düzeyde kabul gören ve desteklenen öğrenciler, kabul görmeyen, sürekli eleştirilen ve yeterince desteklenmeyen  öğrencilere göre genel olarak daha yüksek başarı isteğine sahiptirler. </a:t>
            </a:r>
            <a:endParaRPr lang="tr-TR" sz="1400" dirty="0"/>
          </a:p>
        </p:txBody>
      </p:sp>
    </p:spTree>
    <p:extLst>
      <p:ext uri="{BB962C8B-B14F-4D97-AF65-F5344CB8AC3E}">
        <p14:creationId xmlns:p14="http://schemas.microsoft.com/office/powerpoint/2010/main" val="37290808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left)">
                                      <p:cBhvr>
                                        <p:cTn id="1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3600" dirty="0"/>
              <a:t>OKUL BAŞARISINI ETKİLEYEN FAKTÖRLER</a:t>
            </a:r>
            <a:endParaRPr lang="id-ID" sz="3600" dirty="0"/>
          </a:p>
        </p:txBody>
      </p:sp>
      <p:sp>
        <p:nvSpPr>
          <p:cNvPr id="52" name="35 Yuvarlatılmış Dikdörtgen"/>
          <p:cNvSpPr/>
          <p:nvPr/>
        </p:nvSpPr>
        <p:spPr>
          <a:xfrm>
            <a:off x="28575" y="1428749"/>
            <a:ext cx="2628900" cy="96202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tr-TR" dirty="0" smtClean="0"/>
              <a:t>7. Arkadaşlık İlişkileri</a:t>
            </a:r>
            <a:endParaRPr lang="tr-TR" dirty="0"/>
          </a:p>
        </p:txBody>
      </p:sp>
      <p:grpSp>
        <p:nvGrpSpPr>
          <p:cNvPr id="55" name="Group 40"/>
          <p:cNvGrpSpPr/>
          <p:nvPr/>
        </p:nvGrpSpPr>
        <p:grpSpPr>
          <a:xfrm>
            <a:off x="61335" y="2604370"/>
            <a:ext cx="877595" cy="369332"/>
            <a:chOff x="409461" y="2457947"/>
            <a:chExt cx="2826676" cy="694692"/>
          </a:xfrm>
          <a:solidFill>
            <a:schemeClr val="accent3"/>
          </a:solidFill>
        </p:grpSpPr>
        <p:sp>
          <p:nvSpPr>
            <p:cNvPr id="56"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57"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44" name="Metin kutusu 43"/>
          <p:cNvSpPr txBox="1"/>
          <p:nvPr/>
        </p:nvSpPr>
        <p:spPr>
          <a:xfrm>
            <a:off x="1133474" y="2531141"/>
            <a:ext cx="7705725" cy="523220"/>
          </a:xfrm>
          <a:prstGeom prst="rect">
            <a:avLst/>
          </a:prstGeom>
          <a:noFill/>
        </p:spPr>
        <p:txBody>
          <a:bodyPr wrap="square" rtlCol="0">
            <a:spAutoFit/>
          </a:bodyPr>
          <a:lstStyle/>
          <a:p>
            <a:r>
              <a:rPr lang="tr-TR" sz="1400" dirty="0" smtClean="0"/>
              <a:t>Bir arkadaş gurubuna dahil olmak ve kabul görmek gençler için önemli bir ihtiyaçtır ve arkadaş gurubunun eğilimlerine göre eğitime yönelik istekler artar veya azalabilir.</a:t>
            </a:r>
            <a:endParaRPr lang="tr-TR" sz="1400" dirty="0"/>
          </a:p>
        </p:txBody>
      </p:sp>
      <p:sp>
        <p:nvSpPr>
          <p:cNvPr id="59" name="35 Yuvarlatılmış Dikdörtgen"/>
          <p:cNvSpPr/>
          <p:nvPr/>
        </p:nvSpPr>
        <p:spPr>
          <a:xfrm>
            <a:off x="0" y="3581399"/>
            <a:ext cx="2628900" cy="96202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ctr"/>
            <a:r>
              <a:rPr lang="tr-TR" dirty="0"/>
              <a:t>8</a:t>
            </a:r>
            <a:r>
              <a:rPr lang="tr-TR" dirty="0" smtClean="0"/>
              <a:t>. Ders Çalışma Yöntemi</a:t>
            </a:r>
            <a:endParaRPr lang="tr-TR" dirty="0"/>
          </a:p>
        </p:txBody>
      </p:sp>
      <p:grpSp>
        <p:nvGrpSpPr>
          <p:cNvPr id="60" name="Group 40"/>
          <p:cNvGrpSpPr/>
          <p:nvPr/>
        </p:nvGrpSpPr>
        <p:grpSpPr>
          <a:xfrm>
            <a:off x="68251" y="4801775"/>
            <a:ext cx="877595" cy="369332"/>
            <a:chOff x="409461" y="2457947"/>
            <a:chExt cx="2826676" cy="694692"/>
          </a:xfrm>
          <a:solidFill>
            <a:schemeClr val="accent3"/>
          </a:solidFill>
        </p:grpSpPr>
        <p:sp>
          <p:nvSpPr>
            <p:cNvPr id="61" name="Rectangle 25"/>
            <p:cNvSpPr>
              <a:spLocks noChangeArrowheads="1"/>
            </p:cNvSpPr>
            <p:nvPr/>
          </p:nvSpPr>
          <p:spPr bwMode="auto">
            <a:xfrm>
              <a:off x="409461" y="2599681"/>
              <a:ext cx="2555187" cy="415218"/>
            </a:xfrm>
            <a:prstGeom prst="rect">
              <a:avLst/>
            </a:pr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62" name="Freeform 26"/>
            <p:cNvSpPr>
              <a:spLocks/>
            </p:cNvSpPr>
            <p:nvPr/>
          </p:nvSpPr>
          <p:spPr bwMode="auto">
            <a:xfrm>
              <a:off x="2888791" y="2457947"/>
              <a:ext cx="347346" cy="694692"/>
            </a:xfrm>
            <a:custGeom>
              <a:avLst/>
              <a:gdLst>
                <a:gd name="T0" fmla="*/ 0 w 174"/>
                <a:gd name="T1" fmla="*/ 0 h 348"/>
                <a:gd name="T2" fmla="*/ 174 w 174"/>
                <a:gd name="T3" fmla="*/ 175 h 348"/>
                <a:gd name="T4" fmla="*/ 0 w 174"/>
                <a:gd name="T5" fmla="*/ 348 h 348"/>
                <a:gd name="T6" fmla="*/ 0 w 174"/>
                <a:gd name="T7" fmla="*/ 0 h 348"/>
              </a:gdLst>
              <a:ahLst/>
              <a:cxnLst>
                <a:cxn ang="0">
                  <a:pos x="T0" y="T1"/>
                </a:cxn>
                <a:cxn ang="0">
                  <a:pos x="T2" y="T3"/>
                </a:cxn>
                <a:cxn ang="0">
                  <a:pos x="T4" y="T5"/>
                </a:cxn>
                <a:cxn ang="0">
                  <a:pos x="T6" y="T7"/>
                </a:cxn>
              </a:cxnLst>
              <a:rect l="0" t="0" r="r" b="b"/>
              <a:pathLst>
                <a:path w="174" h="348">
                  <a:moveTo>
                    <a:pt x="0" y="0"/>
                  </a:moveTo>
                  <a:lnTo>
                    <a:pt x="174" y="175"/>
                  </a:lnTo>
                  <a:lnTo>
                    <a:pt x="0" y="348"/>
                  </a:lnTo>
                  <a:lnTo>
                    <a:pt x="0" y="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sp>
        <p:nvSpPr>
          <p:cNvPr id="45" name="Metin kutusu 44"/>
          <p:cNvSpPr txBox="1"/>
          <p:nvPr/>
        </p:nvSpPr>
        <p:spPr>
          <a:xfrm>
            <a:off x="1133475" y="4633195"/>
            <a:ext cx="7067550" cy="1169551"/>
          </a:xfrm>
          <a:prstGeom prst="rect">
            <a:avLst/>
          </a:prstGeom>
          <a:noFill/>
        </p:spPr>
        <p:txBody>
          <a:bodyPr wrap="square" rtlCol="0">
            <a:spAutoFit/>
          </a:bodyPr>
          <a:lstStyle/>
          <a:p>
            <a:r>
              <a:rPr lang="tr-TR" sz="1400" dirty="0" smtClean="0"/>
              <a:t>Ders çalışma bir konunun dikkatli ve sorgulanarak incelenmesini içerir. Ders çalışma yöntemlerini derse düzenli olarak katılmak, düzenli tekrar yapmak, günlük plan yapmak, motive  olmak, uygun çalışma ortamı oluşturmak, dikkat dağıtan nesneleri ortadan kaldırmak, not tutmak</a:t>
            </a:r>
            <a:r>
              <a:rPr lang="tr-TR" sz="1400" dirty="0" smtClean="0">
                <a:solidFill>
                  <a:schemeClr val="accent6"/>
                </a:solidFill>
              </a:rPr>
              <a:t>, kendi öğrenme stilini bulmak</a:t>
            </a:r>
            <a:r>
              <a:rPr lang="tr-TR" sz="1400" dirty="0" smtClean="0"/>
              <a:t>, zamanı verimli kullanmak, uyku düzeninin olması, mola vermek, tek işe odaklanmak, uykudan önce notları gözden geçirmek vb. olarak sıralayabiliriz. </a:t>
            </a:r>
            <a:endParaRPr lang="tr-TR" sz="1400" dirty="0"/>
          </a:p>
        </p:txBody>
      </p:sp>
    </p:spTree>
    <p:extLst>
      <p:ext uri="{BB962C8B-B14F-4D97-AF65-F5344CB8AC3E}">
        <p14:creationId xmlns:p14="http://schemas.microsoft.com/office/powerpoint/2010/main" val="27528538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5"/>
                                        </p:tgtEl>
                                        <p:attrNameLst>
                                          <p:attrName>style.visibility</p:attrName>
                                        </p:attrNameLst>
                                      </p:cBhvr>
                                      <p:to>
                                        <p:strVal val="visible"/>
                                      </p:to>
                                    </p:set>
                                    <p:animEffect transition="in" filter="wipe(left)">
                                      <p:cBhvr>
                                        <p:cTn id="7" dur="500"/>
                                        <p:tgtEl>
                                          <p:spTgt spid="5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0"/>
                                        </p:tgtEl>
                                        <p:attrNameLst>
                                          <p:attrName>style.visibility</p:attrName>
                                        </p:attrNameLst>
                                      </p:cBhvr>
                                      <p:to>
                                        <p:strVal val="visible"/>
                                      </p:to>
                                    </p:set>
                                    <p:animEffect transition="in" filter="wipe(left)">
                                      <p:cBhvr>
                                        <p:cTn id="11" dur="500"/>
                                        <p:tgtEl>
                                          <p:spTgt spid="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4224"/>
            <a:ext cx="9144000" cy="994442"/>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3200" dirty="0" smtClean="0"/>
              <a:t>BAŞARI</a:t>
            </a:r>
            <a:endParaRPr lang="id-ID" sz="3200" dirty="0"/>
          </a:p>
        </p:txBody>
      </p:sp>
      <p:sp>
        <p:nvSpPr>
          <p:cNvPr id="22" name="35 Yuvarlatılmış Dikdörtgen"/>
          <p:cNvSpPr/>
          <p:nvPr/>
        </p:nvSpPr>
        <p:spPr>
          <a:xfrm>
            <a:off x="1133470" y="2333625"/>
            <a:ext cx="7181855" cy="2286000"/>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lnSpc>
                <a:spcPct val="150000"/>
              </a:lnSpc>
            </a:pPr>
            <a:r>
              <a:rPr lang="tr-TR" sz="2400" dirty="0" smtClean="0">
                <a:latin typeface="Boycott" pitchFamily="2" charset="0"/>
              </a:rPr>
              <a:t>Öğrencinin okul başarısının arttırılması için öğrencinin akademik başarısının arttırılması çalışmaları yapılmalıdır. </a:t>
            </a:r>
            <a:endParaRPr lang="tr-TR" sz="2400" dirty="0">
              <a:latin typeface="Boycott" pitchFamily="2" charset="0"/>
            </a:endParaRPr>
          </a:p>
        </p:txBody>
      </p:sp>
    </p:spTree>
    <p:extLst>
      <p:ext uri="{BB962C8B-B14F-4D97-AF65-F5344CB8AC3E}">
        <p14:creationId xmlns:p14="http://schemas.microsoft.com/office/powerpoint/2010/main" val="1845852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2800" b="1" dirty="0" smtClean="0"/>
              <a:t>OKUL BAŞARISINI ARTIRMAK İÇİN</a:t>
            </a:r>
            <a:endParaRPr lang="id-ID" sz="2800" dirty="0"/>
          </a:p>
        </p:txBody>
      </p:sp>
      <p:grpSp>
        <p:nvGrpSpPr>
          <p:cNvPr id="12" name="Group 48"/>
          <p:cNvGrpSpPr/>
          <p:nvPr/>
        </p:nvGrpSpPr>
        <p:grpSpPr>
          <a:xfrm>
            <a:off x="771458" y="1395175"/>
            <a:ext cx="1850821" cy="592217"/>
            <a:chOff x="4831882" y="1622425"/>
            <a:chExt cx="2467761" cy="789623"/>
          </a:xfrm>
          <a:solidFill>
            <a:schemeClr val="accent4">
              <a:lumMod val="60000"/>
              <a:lumOff val="40000"/>
            </a:schemeClr>
          </a:solidFill>
        </p:grpSpPr>
        <p:sp>
          <p:nvSpPr>
            <p:cNvPr id="48" name="Freeform 35"/>
            <p:cNvSpPr>
              <a:spLocks/>
            </p:cNvSpPr>
            <p:nvPr/>
          </p:nvSpPr>
          <p:spPr bwMode="auto">
            <a:xfrm>
              <a:off x="4850131" y="1681798"/>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grpSp>
          <p:nvGrpSpPr>
            <p:cNvPr id="16" name="Group 43"/>
            <p:cNvGrpSpPr/>
            <p:nvPr/>
          </p:nvGrpSpPr>
          <p:grpSpPr>
            <a:xfrm>
              <a:off x="4831882" y="1622425"/>
              <a:ext cx="2465855" cy="730250"/>
              <a:chOff x="4831882" y="1622425"/>
              <a:chExt cx="2465855" cy="730250"/>
            </a:xfrm>
            <a:grpFill/>
          </p:grpSpPr>
          <p:sp>
            <p:nvSpPr>
              <p:cNvPr id="13" name="Freeform 35"/>
              <p:cNvSpPr>
                <a:spLocks/>
              </p:cNvSpPr>
              <p:nvPr/>
            </p:nvSpPr>
            <p:spPr bwMode="auto">
              <a:xfrm>
                <a:off x="4848225" y="1622425"/>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14" name="TextBox 13"/>
              <p:cNvSpPr txBox="1"/>
              <p:nvPr/>
            </p:nvSpPr>
            <p:spPr>
              <a:xfrm>
                <a:off x="4831882" y="1744662"/>
                <a:ext cx="649193" cy="492443"/>
              </a:xfrm>
              <a:prstGeom prst="rect">
                <a:avLst/>
              </a:prstGeom>
              <a:grpFill/>
            </p:spPr>
            <p:txBody>
              <a:bodyPr wrap="square" rtlCol="0">
                <a:spAutoFit/>
              </a:bodyPr>
              <a:lstStyle/>
              <a:p>
                <a:pPr algn="ctr"/>
                <a:r>
                  <a:rPr lang="id-ID" b="1" dirty="0" smtClean="0">
                    <a:solidFill>
                      <a:schemeClr val="bg1"/>
                    </a:solidFill>
                    <a:latin typeface="+mj-lt"/>
                  </a:rPr>
                  <a:t>0</a:t>
                </a:r>
                <a:r>
                  <a:rPr lang="tr-TR" b="1" dirty="0" smtClean="0">
                    <a:solidFill>
                      <a:schemeClr val="bg1"/>
                    </a:solidFill>
                    <a:latin typeface="+mj-lt"/>
                  </a:rPr>
                  <a:t>1</a:t>
                </a:r>
                <a:endParaRPr lang="id-ID" b="1" dirty="0">
                  <a:solidFill>
                    <a:schemeClr val="bg1"/>
                  </a:solidFill>
                  <a:latin typeface="+mj-lt"/>
                </a:endParaRPr>
              </a:p>
            </p:txBody>
          </p:sp>
          <p:sp>
            <p:nvSpPr>
              <p:cNvPr id="15" name="TextBox 14"/>
              <p:cNvSpPr txBox="1"/>
              <p:nvPr/>
            </p:nvSpPr>
            <p:spPr>
              <a:xfrm>
                <a:off x="5337287" y="1744662"/>
                <a:ext cx="1844882" cy="348814"/>
              </a:xfrm>
              <a:prstGeom prst="rect">
                <a:avLst/>
              </a:prstGeom>
              <a:grpFill/>
            </p:spPr>
            <p:txBody>
              <a:bodyPr wrap="square" rtlCol="0">
                <a:spAutoFit/>
              </a:bodyPr>
              <a:lstStyle/>
              <a:p>
                <a:r>
                  <a:rPr lang="tr-TR" sz="1100" b="1" dirty="0" smtClean="0">
                    <a:solidFill>
                      <a:schemeClr val="tx1">
                        <a:lumMod val="95000"/>
                        <a:lumOff val="5000"/>
                      </a:schemeClr>
                    </a:solidFill>
                  </a:rPr>
                  <a:t>Amaçlarını Belirle</a:t>
                </a:r>
                <a:endParaRPr lang="en-US" sz="1100" b="1" dirty="0">
                  <a:solidFill>
                    <a:schemeClr val="tx1">
                      <a:lumMod val="95000"/>
                      <a:lumOff val="5000"/>
                    </a:schemeClr>
                  </a:solidFill>
                  <a:latin typeface="Signika Negative" pitchFamily="2" charset="0"/>
                </a:endParaRPr>
              </a:p>
            </p:txBody>
          </p:sp>
        </p:grpSp>
      </p:grpSp>
      <p:grpSp>
        <p:nvGrpSpPr>
          <p:cNvPr id="20" name="Group 49"/>
          <p:cNvGrpSpPr/>
          <p:nvPr/>
        </p:nvGrpSpPr>
        <p:grpSpPr>
          <a:xfrm>
            <a:off x="790688" y="2212716"/>
            <a:ext cx="1963360" cy="577453"/>
            <a:chOff x="7287616" y="2967691"/>
            <a:chExt cx="2617814" cy="769937"/>
          </a:xfrm>
        </p:grpSpPr>
        <p:sp>
          <p:nvSpPr>
            <p:cNvPr id="47" name="Freeform 36"/>
            <p:cNvSpPr>
              <a:spLocks/>
            </p:cNvSpPr>
            <p:nvPr/>
          </p:nvSpPr>
          <p:spPr bwMode="auto">
            <a:xfrm>
              <a:off x="7307581" y="296769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2">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18" name="TextBox 17"/>
            <p:cNvSpPr txBox="1"/>
            <p:nvPr/>
          </p:nvSpPr>
          <p:spPr>
            <a:xfrm>
              <a:off x="7287616" y="3019863"/>
              <a:ext cx="649195" cy="492442"/>
            </a:xfrm>
            <a:prstGeom prst="rect">
              <a:avLst/>
            </a:prstGeom>
            <a:noFill/>
          </p:spPr>
          <p:txBody>
            <a:bodyPr wrap="square" rtlCol="0">
              <a:spAutoFit/>
            </a:bodyPr>
            <a:lstStyle/>
            <a:p>
              <a:pPr algn="ctr"/>
              <a:r>
                <a:rPr lang="id-ID" b="1" dirty="0">
                  <a:solidFill>
                    <a:schemeClr val="bg1"/>
                  </a:solidFill>
                  <a:latin typeface="+mj-lt"/>
                </a:rPr>
                <a:t>02</a:t>
              </a:r>
            </a:p>
          </p:txBody>
        </p:sp>
        <p:sp>
          <p:nvSpPr>
            <p:cNvPr id="19" name="TextBox 18"/>
            <p:cNvSpPr txBox="1"/>
            <p:nvPr/>
          </p:nvSpPr>
          <p:spPr>
            <a:xfrm>
              <a:off x="7819955" y="3065771"/>
              <a:ext cx="2085475" cy="410369"/>
            </a:xfrm>
            <a:prstGeom prst="rect">
              <a:avLst/>
            </a:prstGeom>
            <a:noFill/>
          </p:spPr>
          <p:txBody>
            <a:bodyPr wrap="square" rtlCol="0">
              <a:spAutoFit/>
            </a:bodyPr>
            <a:lstStyle/>
            <a:p>
              <a:r>
                <a:rPr lang="tr-TR" sz="1400" b="1" dirty="0" smtClean="0">
                  <a:solidFill>
                    <a:schemeClr val="tx1">
                      <a:lumMod val="95000"/>
                      <a:lumOff val="5000"/>
                    </a:schemeClr>
                  </a:solidFill>
                </a:rPr>
                <a:t>Planlı Çalış</a:t>
              </a:r>
              <a:endParaRPr lang="en-US" sz="1400" b="1" dirty="0">
                <a:solidFill>
                  <a:schemeClr val="tx1">
                    <a:lumMod val="95000"/>
                    <a:lumOff val="5000"/>
                  </a:schemeClr>
                </a:solidFill>
                <a:latin typeface="Signika Negative" pitchFamily="2" charset="0"/>
              </a:endParaRPr>
            </a:p>
          </p:txBody>
        </p:sp>
      </p:grpSp>
      <p:grpSp>
        <p:nvGrpSpPr>
          <p:cNvPr id="24" name="Group 51"/>
          <p:cNvGrpSpPr/>
          <p:nvPr/>
        </p:nvGrpSpPr>
        <p:grpSpPr>
          <a:xfrm>
            <a:off x="793764" y="3047836"/>
            <a:ext cx="1938471" cy="636745"/>
            <a:chOff x="2287410" y="2889183"/>
            <a:chExt cx="2584628" cy="848995"/>
          </a:xfrm>
        </p:grpSpPr>
        <p:sp>
          <p:nvSpPr>
            <p:cNvPr id="51" name="Freeform 36"/>
            <p:cNvSpPr>
              <a:spLocks/>
            </p:cNvSpPr>
            <p:nvPr/>
          </p:nvSpPr>
          <p:spPr bwMode="auto">
            <a:xfrm>
              <a:off x="2287410" y="296824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3">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1" name="Freeform 37"/>
            <p:cNvSpPr>
              <a:spLocks/>
            </p:cNvSpPr>
            <p:nvPr/>
          </p:nvSpPr>
          <p:spPr bwMode="auto">
            <a:xfrm>
              <a:off x="2287588" y="2900363"/>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2" name="TextBox 21"/>
            <p:cNvSpPr txBox="1"/>
            <p:nvPr/>
          </p:nvSpPr>
          <p:spPr>
            <a:xfrm>
              <a:off x="2367285" y="3039126"/>
              <a:ext cx="649195" cy="492443"/>
            </a:xfrm>
            <a:prstGeom prst="rect">
              <a:avLst/>
            </a:prstGeom>
            <a:noFill/>
          </p:spPr>
          <p:txBody>
            <a:bodyPr wrap="square" rtlCol="0">
              <a:spAutoFit/>
            </a:bodyPr>
            <a:lstStyle/>
            <a:p>
              <a:pPr algn="ctr"/>
              <a:r>
                <a:rPr lang="id-ID" b="1" dirty="0">
                  <a:solidFill>
                    <a:schemeClr val="bg1"/>
                  </a:solidFill>
                  <a:latin typeface="+mj-lt"/>
                </a:rPr>
                <a:t>03</a:t>
              </a:r>
            </a:p>
          </p:txBody>
        </p:sp>
        <p:sp>
          <p:nvSpPr>
            <p:cNvPr id="23" name="TextBox 22"/>
            <p:cNvSpPr txBox="1"/>
            <p:nvPr/>
          </p:nvSpPr>
          <p:spPr>
            <a:xfrm>
              <a:off x="2909626" y="2889183"/>
              <a:ext cx="1819167" cy="779698"/>
            </a:xfrm>
            <a:prstGeom prst="rect">
              <a:avLst/>
            </a:prstGeom>
            <a:noFill/>
          </p:spPr>
          <p:txBody>
            <a:bodyPr wrap="square" rtlCol="0">
              <a:spAutoFit/>
            </a:bodyPr>
            <a:lstStyle/>
            <a:p>
              <a:r>
                <a:rPr lang="tr-TR" sz="1600" b="1" dirty="0" smtClean="0">
                  <a:solidFill>
                    <a:schemeClr val="tx1">
                      <a:lumMod val="95000"/>
                      <a:lumOff val="5000"/>
                    </a:schemeClr>
                  </a:solidFill>
                </a:rPr>
                <a:t>Derslere Düzenli Katıl</a:t>
              </a:r>
              <a:endParaRPr lang="en-US" sz="1600" b="1" dirty="0">
                <a:solidFill>
                  <a:schemeClr val="tx1">
                    <a:lumMod val="95000"/>
                    <a:lumOff val="5000"/>
                  </a:schemeClr>
                </a:solidFill>
                <a:latin typeface="Signika Negative" pitchFamily="2" charset="0"/>
              </a:endParaRPr>
            </a:p>
          </p:txBody>
        </p:sp>
      </p:grpSp>
      <p:grpSp>
        <p:nvGrpSpPr>
          <p:cNvPr id="28" name="Group 55"/>
          <p:cNvGrpSpPr/>
          <p:nvPr/>
        </p:nvGrpSpPr>
        <p:grpSpPr>
          <a:xfrm>
            <a:off x="3967570" y="1405337"/>
            <a:ext cx="1939119" cy="637142"/>
            <a:chOff x="7306221" y="4213225"/>
            <a:chExt cx="2585492" cy="849523"/>
          </a:xfrm>
          <a:solidFill>
            <a:schemeClr val="accent2">
              <a:lumMod val="40000"/>
              <a:lumOff val="60000"/>
            </a:schemeClr>
          </a:solidFill>
        </p:grpSpPr>
        <p:sp>
          <p:nvSpPr>
            <p:cNvPr id="53" name="Freeform 36"/>
            <p:cNvSpPr>
              <a:spLocks/>
            </p:cNvSpPr>
            <p:nvPr/>
          </p:nvSpPr>
          <p:spPr bwMode="auto">
            <a:xfrm>
              <a:off x="7306221" y="4292810"/>
              <a:ext cx="2584451" cy="769938"/>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25"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26" name="TextBox 25"/>
            <p:cNvSpPr txBox="1"/>
            <p:nvPr/>
          </p:nvSpPr>
          <p:spPr>
            <a:xfrm>
              <a:off x="7378888" y="4337350"/>
              <a:ext cx="649195" cy="492443"/>
            </a:xfrm>
            <a:prstGeom prst="rect">
              <a:avLst/>
            </a:prstGeom>
            <a:grpFill/>
          </p:spPr>
          <p:txBody>
            <a:bodyPr wrap="square" rtlCol="0">
              <a:spAutoFit/>
            </a:bodyPr>
            <a:lstStyle/>
            <a:p>
              <a:pPr algn="ctr"/>
              <a:r>
                <a:rPr lang="id-ID" b="1" dirty="0" smtClean="0">
                  <a:solidFill>
                    <a:schemeClr val="bg1"/>
                  </a:solidFill>
                  <a:latin typeface="+mj-lt"/>
                </a:rPr>
                <a:t>0</a:t>
              </a:r>
              <a:r>
                <a:rPr lang="tr-TR" b="1" dirty="0" smtClean="0">
                  <a:solidFill>
                    <a:schemeClr val="bg1"/>
                  </a:solidFill>
                  <a:latin typeface="+mj-lt"/>
                </a:rPr>
                <a:t>7</a:t>
              </a:r>
              <a:endParaRPr lang="id-ID" b="1" dirty="0">
                <a:solidFill>
                  <a:schemeClr val="bg1"/>
                </a:solidFill>
                <a:latin typeface="+mj-lt"/>
              </a:endParaRPr>
            </a:p>
          </p:txBody>
        </p:sp>
        <p:sp>
          <p:nvSpPr>
            <p:cNvPr id="27" name="TextBox 26"/>
            <p:cNvSpPr txBox="1"/>
            <p:nvPr/>
          </p:nvSpPr>
          <p:spPr>
            <a:xfrm>
              <a:off x="7934534" y="4378386"/>
              <a:ext cx="1844883" cy="410369"/>
            </a:xfrm>
            <a:prstGeom prst="rect">
              <a:avLst/>
            </a:prstGeom>
            <a:grpFill/>
          </p:spPr>
          <p:txBody>
            <a:bodyPr wrap="square" rtlCol="0">
              <a:spAutoFit/>
            </a:bodyPr>
            <a:lstStyle/>
            <a:p>
              <a:r>
                <a:rPr lang="tr-TR" sz="1400" b="1" dirty="0" smtClean="0">
                  <a:solidFill>
                    <a:schemeClr val="tx1">
                      <a:lumMod val="95000"/>
                      <a:lumOff val="5000"/>
                    </a:schemeClr>
                  </a:solidFill>
                </a:rPr>
                <a:t>Motive Olmak</a:t>
              </a:r>
              <a:endParaRPr lang="en-US" sz="1400" b="1" dirty="0">
                <a:solidFill>
                  <a:schemeClr val="tx1">
                    <a:lumMod val="95000"/>
                    <a:lumOff val="5000"/>
                  </a:schemeClr>
                </a:solidFill>
                <a:latin typeface="Signika Negative" pitchFamily="2" charset="0"/>
              </a:endParaRPr>
            </a:p>
          </p:txBody>
        </p:sp>
      </p:grpSp>
      <p:grpSp>
        <p:nvGrpSpPr>
          <p:cNvPr id="32" name="Group 54"/>
          <p:cNvGrpSpPr/>
          <p:nvPr/>
        </p:nvGrpSpPr>
        <p:grpSpPr>
          <a:xfrm>
            <a:off x="739460" y="5824300"/>
            <a:ext cx="1941790" cy="637142"/>
            <a:chOff x="2282985" y="4213225"/>
            <a:chExt cx="2589053" cy="849523"/>
          </a:xfrm>
        </p:grpSpPr>
        <p:sp>
          <p:nvSpPr>
            <p:cNvPr id="54" name="Freeform 36"/>
            <p:cNvSpPr>
              <a:spLocks/>
            </p:cNvSpPr>
            <p:nvPr/>
          </p:nvSpPr>
          <p:spPr bwMode="auto">
            <a:xfrm>
              <a:off x="2282985"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4">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29" name="Freeform 39"/>
            <p:cNvSpPr>
              <a:spLocks/>
            </p:cNvSpPr>
            <p:nvPr/>
          </p:nvSpPr>
          <p:spPr bwMode="auto">
            <a:xfrm>
              <a:off x="2287588"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0" name="TextBox 29"/>
            <p:cNvSpPr txBox="1"/>
            <p:nvPr/>
          </p:nvSpPr>
          <p:spPr>
            <a:xfrm>
              <a:off x="2367285" y="4337350"/>
              <a:ext cx="649195" cy="492443"/>
            </a:xfrm>
            <a:prstGeom prst="rect">
              <a:avLst/>
            </a:prstGeom>
            <a:noFill/>
          </p:spPr>
          <p:txBody>
            <a:bodyPr wrap="square" rtlCol="0">
              <a:spAutoFit/>
            </a:bodyPr>
            <a:lstStyle/>
            <a:p>
              <a:pPr algn="ctr"/>
              <a:r>
                <a:rPr lang="id-ID" b="1" dirty="0" smtClean="0">
                  <a:solidFill>
                    <a:schemeClr val="bg1"/>
                  </a:solidFill>
                  <a:latin typeface="+mj-lt"/>
                </a:rPr>
                <a:t>0</a:t>
              </a:r>
              <a:r>
                <a:rPr lang="tr-TR" b="1" dirty="0" smtClean="0">
                  <a:solidFill>
                    <a:schemeClr val="bg1"/>
                  </a:solidFill>
                  <a:latin typeface="+mj-lt"/>
                </a:rPr>
                <a:t>6</a:t>
              </a:r>
              <a:endParaRPr lang="id-ID" b="1" dirty="0">
                <a:solidFill>
                  <a:schemeClr val="bg1"/>
                </a:solidFill>
                <a:latin typeface="+mj-lt"/>
              </a:endParaRPr>
            </a:p>
          </p:txBody>
        </p:sp>
        <p:sp>
          <p:nvSpPr>
            <p:cNvPr id="31" name="TextBox 30"/>
            <p:cNvSpPr txBox="1"/>
            <p:nvPr/>
          </p:nvSpPr>
          <p:spPr>
            <a:xfrm>
              <a:off x="2857352" y="4221524"/>
              <a:ext cx="1844882" cy="779700"/>
            </a:xfrm>
            <a:prstGeom prst="rect">
              <a:avLst/>
            </a:prstGeom>
            <a:noFill/>
          </p:spPr>
          <p:txBody>
            <a:bodyPr wrap="square" rtlCol="0">
              <a:spAutoFit/>
            </a:bodyPr>
            <a:lstStyle/>
            <a:p>
              <a:r>
                <a:rPr lang="tr-TR" sz="1600" b="1" dirty="0" smtClean="0">
                  <a:solidFill>
                    <a:schemeClr val="tx1">
                      <a:lumMod val="95000"/>
                      <a:lumOff val="5000"/>
                    </a:schemeClr>
                  </a:solidFill>
                </a:rPr>
                <a:t>Düzenli Tekrar Yap</a:t>
              </a:r>
              <a:endParaRPr lang="en-US" sz="1600" b="1" dirty="0">
                <a:solidFill>
                  <a:schemeClr val="tx1">
                    <a:lumMod val="95000"/>
                    <a:lumOff val="5000"/>
                  </a:schemeClr>
                </a:solidFill>
                <a:latin typeface="Signika Negative" pitchFamily="2" charset="0"/>
              </a:endParaRPr>
            </a:p>
          </p:txBody>
        </p:sp>
      </p:grpSp>
      <p:grpSp>
        <p:nvGrpSpPr>
          <p:cNvPr id="43" name="Group 58"/>
          <p:cNvGrpSpPr/>
          <p:nvPr/>
        </p:nvGrpSpPr>
        <p:grpSpPr>
          <a:xfrm>
            <a:off x="3954642" y="2300071"/>
            <a:ext cx="1841323" cy="587963"/>
            <a:chOff x="4842640" y="5545138"/>
            <a:chExt cx="2455097" cy="783951"/>
          </a:xfrm>
        </p:grpSpPr>
        <p:sp>
          <p:nvSpPr>
            <p:cNvPr id="58" name="Freeform 35"/>
            <p:cNvSpPr>
              <a:spLocks/>
            </p:cNvSpPr>
            <p:nvPr/>
          </p:nvSpPr>
          <p:spPr bwMode="auto">
            <a:xfrm>
              <a:off x="4847122" y="5598839"/>
              <a:ext cx="2449512" cy="730250"/>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6">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3" name="Freeform 40"/>
            <p:cNvSpPr>
              <a:spLocks/>
            </p:cNvSpPr>
            <p:nvPr/>
          </p:nvSpPr>
          <p:spPr bwMode="auto">
            <a:xfrm>
              <a:off x="4848225" y="5545138"/>
              <a:ext cx="2449512" cy="728662"/>
            </a:xfrm>
            <a:custGeom>
              <a:avLst/>
              <a:gdLst>
                <a:gd name="T0" fmla="*/ 1086 w 1086"/>
                <a:gd name="T1" fmla="*/ 256 h 323"/>
                <a:gd name="T2" fmla="*/ 1019 w 1086"/>
                <a:gd name="T3" fmla="*/ 323 h 323"/>
                <a:gd name="T4" fmla="*/ 68 w 1086"/>
                <a:gd name="T5" fmla="*/ 323 h 323"/>
                <a:gd name="T6" fmla="*/ 0 w 1086"/>
                <a:gd name="T7" fmla="*/ 256 h 323"/>
                <a:gd name="T8" fmla="*/ 0 w 1086"/>
                <a:gd name="T9" fmla="*/ 67 h 323"/>
                <a:gd name="T10" fmla="*/ 68 w 1086"/>
                <a:gd name="T11" fmla="*/ 0 h 323"/>
                <a:gd name="T12" fmla="*/ 1019 w 1086"/>
                <a:gd name="T13" fmla="*/ 0 h 323"/>
                <a:gd name="T14" fmla="*/ 1086 w 1086"/>
                <a:gd name="T15" fmla="*/ 67 h 323"/>
                <a:gd name="T16" fmla="*/ 1086 w 1086"/>
                <a:gd name="T17" fmla="*/ 256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6" h="323">
                  <a:moveTo>
                    <a:pt x="1086" y="256"/>
                  </a:moveTo>
                  <a:cubicBezTo>
                    <a:pt x="1086" y="293"/>
                    <a:pt x="1056" y="323"/>
                    <a:pt x="1019" y="323"/>
                  </a:cubicBezTo>
                  <a:cubicBezTo>
                    <a:pt x="68" y="323"/>
                    <a:pt x="68" y="323"/>
                    <a:pt x="68" y="323"/>
                  </a:cubicBezTo>
                  <a:cubicBezTo>
                    <a:pt x="30" y="323"/>
                    <a:pt x="0" y="293"/>
                    <a:pt x="0" y="256"/>
                  </a:cubicBezTo>
                  <a:cubicBezTo>
                    <a:pt x="0" y="67"/>
                    <a:pt x="0" y="67"/>
                    <a:pt x="0" y="67"/>
                  </a:cubicBezTo>
                  <a:cubicBezTo>
                    <a:pt x="0" y="30"/>
                    <a:pt x="30" y="0"/>
                    <a:pt x="68" y="0"/>
                  </a:cubicBezTo>
                  <a:cubicBezTo>
                    <a:pt x="1019" y="0"/>
                    <a:pt x="1019" y="0"/>
                    <a:pt x="1019" y="0"/>
                  </a:cubicBezTo>
                  <a:cubicBezTo>
                    <a:pt x="1056" y="0"/>
                    <a:pt x="1086" y="30"/>
                    <a:pt x="1086" y="67"/>
                  </a:cubicBezTo>
                  <a:lnTo>
                    <a:pt x="1086" y="256"/>
                  </a:lnTo>
                  <a:close/>
                </a:path>
              </a:pathLst>
            </a:custGeom>
            <a:solidFill>
              <a:schemeClr val="accent6"/>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34" name="TextBox 33"/>
            <p:cNvSpPr txBox="1"/>
            <p:nvPr/>
          </p:nvSpPr>
          <p:spPr>
            <a:xfrm>
              <a:off x="4842640" y="5645898"/>
              <a:ext cx="649195" cy="492443"/>
            </a:xfrm>
            <a:prstGeom prst="rect">
              <a:avLst/>
            </a:prstGeom>
            <a:noFill/>
          </p:spPr>
          <p:txBody>
            <a:bodyPr wrap="square" rtlCol="0">
              <a:spAutoFit/>
            </a:bodyPr>
            <a:lstStyle/>
            <a:p>
              <a:pPr algn="ctr"/>
              <a:r>
                <a:rPr lang="id-ID" b="1" dirty="0" smtClean="0">
                  <a:solidFill>
                    <a:schemeClr val="bg1"/>
                  </a:solidFill>
                  <a:latin typeface="+mj-lt"/>
                </a:rPr>
                <a:t>0</a:t>
              </a:r>
              <a:r>
                <a:rPr lang="tr-TR" b="1" dirty="0" smtClean="0">
                  <a:solidFill>
                    <a:schemeClr val="bg1"/>
                  </a:solidFill>
                  <a:latin typeface="+mj-lt"/>
                </a:rPr>
                <a:t>8</a:t>
              </a:r>
              <a:endParaRPr lang="id-ID" b="1" dirty="0">
                <a:solidFill>
                  <a:schemeClr val="bg1"/>
                </a:solidFill>
                <a:latin typeface="+mj-lt"/>
              </a:endParaRPr>
            </a:p>
          </p:txBody>
        </p:sp>
        <p:sp>
          <p:nvSpPr>
            <p:cNvPr id="35" name="TextBox 34"/>
            <p:cNvSpPr txBox="1"/>
            <p:nvPr/>
          </p:nvSpPr>
          <p:spPr>
            <a:xfrm>
              <a:off x="5395017" y="5588298"/>
              <a:ext cx="1844882" cy="697627"/>
            </a:xfrm>
            <a:prstGeom prst="rect">
              <a:avLst/>
            </a:prstGeom>
            <a:noFill/>
          </p:spPr>
          <p:txBody>
            <a:bodyPr wrap="square" rtlCol="0">
              <a:spAutoFit/>
            </a:bodyPr>
            <a:lstStyle/>
            <a:p>
              <a:r>
                <a:rPr lang="tr-TR" sz="1400" b="1" dirty="0" smtClean="0">
                  <a:solidFill>
                    <a:schemeClr val="tx1">
                      <a:lumMod val="95000"/>
                      <a:lumOff val="5000"/>
                    </a:schemeClr>
                  </a:solidFill>
                </a:rPr>
                <a:t>Uygun Çalışma ortamı oluştur</a:t>
              </a:r>
              <a:endParaRPr lang="en-US" sz="1400" b="1" dirty="0">
                <a:solidFill>
                  <a:schemeClr val="tx1">
                    <a:lumMod val="95000"/>
                    <a:lumOff val="5000"/>
                  </a:schemeClr>
                </a:solidFill>
                <a:latin typeface="Signika Negative" pitchFamily="2" charset="0"/>
              </a:endParaRPr>
            </a:p>
          </p:txBody>
        </p:sp>
      </p:grpSp>
      <p:grpSp>
        <p:nvGrpSpPr>
          <p:cNvPr id="52" name="Group 55"/>
          <p:cNvGrpSpPr/>
          <p:nvPr/>
        </p:nvGrpSpPr>
        <p:grpSpPr>
          <a:xfrm>
            <a:off x="3900142" y="3127252"/>
            <a:ext cx="1939119" cy="637142"/>
            <a:chOff x="7306221" y="4213225"/>
            <a:chExt cx="2585492" cy="849523"/>
          </a:xfrm>
          <a:solidFill>
            <a:schemeClr val="accent6">
              <a:lumMod val="40000"/>
              <a:lumOff val="60000"/>
            </a:schemeClr>
          </a:solidFill>
        </p:grpSpPr>
        <p:sp>
          <p:nvSpPr>
            <p:cNvPr id="55"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56"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57" name="TextBox 25"/>
            <p:cNvSpPr txBox="1"/>
            <p:nvPr/>
          </p:nvSpPr>
          <p:spPr>
            <a:xfrm>
              <a:off x="7378888" y="4337350"/>
              <a:ext cx="649195" cy="492443"/>
            </a:xfrm>
            <a:prstGeom prst="rect">
              <a:avLst/>
            </a:prstGeom>
            <a:grpFill/>
          </p:spPr>
          <p:txBody>
            <a:bodyPr wrap="square" rtlCol="0">
              <a:spAutoFit/>
            </a:bodyPr>
            <a:lstStyle/>
            <a:p>
              <a:pPr algn="ctr"/>
              <a:r>
                <a:rPr lang="id-ID" b="1" dirty="0" smtClean="0">
                  <a:solidFill>
                    <a:schemeClr val="bg1"/>
                  </a:solidFill>
                  <a:latin typeface="+mj-lt"/>
                </a:rPr>
                <a:t>0</a:t>
              </a:r>
              <a:r>
                <a:rPr lang="tr-TR" b="1" dirty="0" smtClean="0">
                  <a:solidFill>
                    <a:schemeClr val="bg1"/>
                  </a:solidFill>
                  <a:latin typeface="+mj-lt"/>
                </a:rPr>
                <a:t>9</a:t>
              </a:r>
              <a:endParaRPr lang="id-ID" b="1" dirty="0">
                <a:solidFill>
                  <a:schemeClr val="bg1"/>
                </a:solidFill>
                <a:latin typeface="+mj-lt"/>
              </a:endParaRPr>
            </a:p>
          </p:txBody>
        </p:sp>
        <p:sp>
          <p:nvSpPr>
            <p:cNvPr id="59" name="TextBox 26"/>
            <p:cNvSpPr txBox="1"/>
            <p:nvPr/>
          </p:nvSpPr>
          <p:spPr>
            <a:xfrm>
              <a:off x="7931265" y="4272510"/>
              <a:ext cx="1844883" cy="615554"/>
            </a:xfrm>
            <a:prstGeom prst="rect">
              <a:avLst/>
            </a:prstGeom>
            <a:grpFill/>
          </p:spPr>
          <p:txBody>
            <a:bodyPr wrap="square" rtlCol="0">
              <a:spAutoFit/>
            </a:bodyPr>
            <a:lstStyle/>
            <a:p>
              <a:r>
                <a:rPr lang="tr-TR" sz="1200" b="1" dirty="0" smtClean="0">
                  <a:solidFill>
                    <a:schemeClr val="tx1">
                      <a:lumMod val="95000"/>
                      <a:lumOff val="5000"/>
                    </a:schemeClr>
                  </a:solidFill>
                </a:rPr>
                <a:t>Kendi Öğrenme Stilini Bul</a:t>
              </a:r>
              <a:endParaRPr lang="en-US" sz="1200" b="1" dirty="0">
                <a:solidFill>
                  <a:schemeClr val="tx1">
                    <a:lumMod val="95000"/>
                    <a:lumOff val="5000"/>
                  </a:schemeClr>
                </a:solidFill>
                <a:latin typeface="Signika Negative" pitchFamily="2" charset="0"/>
              </a:endParaRPr>
            </a:p>
          </p:txBody>
        </p:sp>
      </p:grpSp>
      <p:grpSp>
        <p:nvGrpSpPr>
          <p:cNvPr id="60" name="Group 55"/>
          <p:cNvGrpSpPr/>
          <p:nvPr/>
        </p:nvGrpSpPr>
        <p:grpSpPr>
          <a:xfrm>
            <a:off x="795193" y="3951085"/>
            <a:ext cx="1958855" cy="637142"/>
            <a:chOff x="7306221" y="4213225"/>
            <a:chExt cx="2611807" cy="849523"/>
          </a:xfrm>
        </p:grpSpPr>
        <p:sp>
          <p:nvSpPr>
            <p:cNvPr id="61"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62"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63" name="TextBox 25"/>
            <p:cNvSpPr txBox="1"/>
            <p:nvPr/>
          </p:nvSpPr>
          <p:spPr>
            <a:xfrm>
              <a:off x="7378888" y="4337350"/>
              <a:ext cx="649195" cy="492443"/>
            </a:xfrm>
            <a:prstGeom prst="rect">
              <a:avLst/>
            </a:prstGeom>
            <a:noFill/>
          </p:spPr>
          <p:txBody>
            <a:bodyPr wrap="square" rtlCol="0">
              <a:spAutoFit/>
            </a:bodyPr>
            <a:lstStyle/>
            <a:p>
              <a:pPr algn="ctr"/>
              <a:r>
                <a:rPr lang="id-ID" b="1" dirty="0" smtClean="0">
                  <a:solidFill>
                    <a:schemeClr val="bg1"/>
                  </a:solidFill>
                  <a:latin typeface="+mj-lt"/>
                </a:rPr>
                <a:t>0</a:t>
              </a:r>
              <a:r>
                <a:rPr lang="tr-TR" b="1" dirty="0" smtClean="0">
                  <a:solidFill>
                    <a:schemeClr val="bg1"/>
                  </a:solidFill>
                  <a:latin typeface="+mj-lt"/>
                </a:rPr>
                <a:t>4</a:t>
              </a:r>
              <a:endParaRPr lang="id-ID" b="1" dirty="0">
                <a:solidFill>
                  <a:schemeClr val="bg1"/>
                </a:solidFill>
                <a:latin typeface="+mj-lt"/>
              </a:endParaRPr>
            </a:p>
          </p:txBody>
        </p:sp>
        <p:sp>
          <p:nvSpPr>
            <p:cNvPr id="64" name="TextBox 26"/>
            <p:cNvSpPr txBox="1"/>
            <p:nvPr/>
          </p:nvSpPr>
          <p:spPr>
            <a:xfrm>
              <a:off x="8073145" y="4292810"/>
              <a:ext cx="1844883" cy="697627"/>
            </a:xfrm>
            <a:prstGeom prst="rect">
              <a:avLst/>
            </a:prstGeom>
            <a:noFill/>
          </p:spPr>
          <p:txBody>
            <a:bodyPr wrap="square" rtlCol="0">
              <a:spAutoFit/>
            </a:bodyPr>
            <a:lstStyle/>
            <a:p>
              <a:r>
                <a:rPr lang="tr-TR" sz="1400" b="1" dirty="0" smtClean="0">
                  <a:solidFill>
                    <a:schemeClr val="tx1">
                      <a:lumMod val="95000"/>
                      <a:lumOff val="5000"/>
                    </a:schemeClr>
                  </a:solidFill>
                </a:rPr>
                <a:t>Etkili Bir Şekilde Dinle</a:t>
              </a:r>
              <a:endParaRPr lang="en-US" sz="1400" b="1" dirty="0">
                <a:solidFill>
                  <a:schemeClr val="tx1">
                    <a:lumMod val="95000"/>
                    <a:lumOff val="5000"/>
                  </a:schemeClr>
                </a:solidFill>
                <a:latin typeface="Signika Negative" pitchFamily="2" charset="0"/>
              </a:endParaRPr>
            </a:p>
          </p:txBody>
        </p:sp>
      </p:grpSp>
      <p:grpSp>
        <p:nvGrpSpPr>
          <p:cNvPr id="65" name="Group 55"/>
          <p:cNvGrpSpPr/>
          <p:nvPr/>
        </p:nvGrpSpPr>
        <p:grpSpPr>
          <a:xfrm>
            <a:off x="700548" y="4947488"/>
            <a:ext cx="1939119" cy="637142"/>
            <a:chOff x="7306221" y="4213225"/>
            <a:chExt cx="2585492" cy="849523"/>
          </a:xfrm>
          <a:solidFill>
            <a:schemeClr val="accent1"/>
          </a:solidFill>
        </p:grpSpPr>
        <p:sp>
          <p:nvSpPr>
            <p:cNvPr id="66" name="Freeform 36"/>
            <p:cNvSpPr>
              <a:spLocks/>
            </p:cNvSpPr>
            <p:nvPr/>
          </p:nvSpPr>
          <p:spPr bwMode="auto">
            <a:xfrm>
              <a:off x="7306221" y="4292810"/>
              <a:ext cx="2584451" cy="769938"/>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67"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68" name="TextBox 25"/>
            <p:cNvSpPr txBox="1"/>
            <p:nvPr/>
          </p:nvSpPr>
          <p:spPr>
            <a:xfrm>
              <a:off x="7378888" y="4337350"/>
              <a:ext cx="649195" cy="492443"/>
            </a:xfrm>
            <a:prstGeom prst="rect">
              <a:avLst/>
            </a:prstGeom>
            <a:grpFill/>
          </p:spPr>
          <p:txBody>
            <a:bodyPr wrap="square" rtlCol="0">
              <a:spAutoFit/>
            </a:bodyPr>
            <a:lstStyle/>
            <a:p>
              <a:pPr algn="ctr"/>
              <a:r>
                <a:rPr lang="id-ID" b="1" dirty="0">
                  <a:solidFill>
                    <a:schemeClr val="bg1"/>
                  </a:solidFill>
                  <a:latin typeface="+mj-lt"/>
                </a:rPr>
                <a:t>05</a:t>
              </a:r>
            </a:p>
          </p:txBody>
        </p:sp>
        <p:sp>
          <p:nvSpPr>
            <p:cNvPr id="69" name="TextBox 26"/>
            <p:cNvSpPr txBox="1"/>
            <p:nvPr/>
          </p:nvSpPr>
          <p:spPr>
            <a:xfrm>
              <a:off x="7931265" y="4382178"/>
              <a:ext cx="1844883" cy="410369"/>
            </a:xfrm>
            <a:prstGeom prst="rect">
              <a:avLst/>
            </a:prstGeom>
            <a:grpFill/>
          </p:spPr>
          <p:txBody>
            <a:bodyPr wrap="square" rtlCol="0">
              <a:spAutoFit/>
            </a:bodyPr>
            <a:lstStyle/>
            <a:p>
              <a:r>
                <a:rPr lang="tr-TR" sz="1400" b="1" dirty="0" smtClean="0">
                  <a:solidFill>
                    <a:schemeClr val="tx1">
                      <a:lumMod val="95000"/>
                      <a:lumOff val="5000"/>
                    </a:schemeClr>
                  </a:solidFill>
                </a:rPr>
                <a:t>Not Tut</a:t>
              </a:r>
              <a:endParaRPr lang="en-US" sz="1400" b="1" dirty="0">
                <a:solidFill>
                  <a:schemeClr val="tx1">
                    <a:lumMod val="95000"/>
                    <a:lumOff val="5000"/>
                  </a:schemeClr>
                </a:solidFill>
                <a:latin typeface="Signika Negative" pitchFamily="2" charset="0"/>
              </a:endParaRPr>
            </a:p>
          </p:txBody>
        </p:sp>
      </p:grpSp>
      <p:grpSp>
        <p:nvGrpSpPr>
          <p:cNvPr id="70" name="Group 55"/>
          <p:cNvGrpSpPr/>
          <p:nvPr/>
        </p:nvGrpSpPr>
        <p:grpSpPr>
          <a:xfrm>
            <a:off x="3856846" y="4010774"/>
            <a:ext cx="1939119" cy="637142"/>
            <a:chOff x="7306221" y="4213225"/>
            <a:chExt cx="2585492" cy="849523"/>
          </a:xfrm>
        </p:grpSpPr>
        <p:sp>
          <p:nvSpPr>
            <p:cNvPr id="71"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2"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3" name="TextBox 25"/>
            <p:cNvSpPr txBox="1"/>
            <p:nvPr/>
          </p:nvSpPr>
          <p:spPr>
            <a:xfrm>
              <a:off x="7378888" y="4337350"/>
              <a:ext cx="649195" cy="492443"/>
            </a:xfrm>
            <a:prstGeom prst="rect">
              <a:avLst/>
            </a:prstGeom>
            <a:noFill/>
          </p:spPr>
          <p:txBody>
            <a:bodyPr wrap="square" rtlCol="0">
              <a:spAutoFit/>
            </a:bodyPr>
            <a:lstStyle/>
            <a:p>
              <a:pPr algn="ctr"/>
              <a:r>
                <a:rPr lang="tr-TR" b="1" dirty="0" smtClean="0">
                  <a:solidFill>
                    <a:schemeClr val="bg1"/>
                  </a:solidFill>
                  <a:latin typeface="+mj-lt"/>
                </a:rPr>
                <a:t>10</a:t>
              </a:r>
              <a:endParaRPr lang="id-ID" b="1" dirty="0">
                <a:solidFill>
                  <a:schemeClr val="bg1"/>
                </a:solidFill>
                <a:latin typeface="+mj-lt"/>
              </a:endParaRPr>
            </a:p>
          </p:txBody>
        </p:sp>
        <p:sp>
          <p:nvSpPr>
            <p:cNvPr id="74" name="TextBox 26"/>
            <p:cNvSpPr txBox="1"/>
            <p:nvPr/>
          </p:nvSpPr>
          <p:spPr>
            <a:xfrm>
              <a:off x="7931265" y="4272510"/>
              <a:ext cx="1844883" cy="615554"/>
            </a:xfrm>
            <a:prstGeom prst="rect">
              <a:avLst/>
            </a:prstGeom>
            <a:noFill/>
          </p:spPr>
          <p:txBody>
            <a:bodyPr wrap="square" rtlCol="0">
              <a:spAutoFit/>
            </a:bodyPr>
            <a:lstStyle/>
            <a:p>
              <a:r>
                <a:rPr lang="tr-TR" sz="1200" b="1" dirty="0" smtClean="0">
                  <a:solidFill>
                    <a:schemeClr val="tx1">
                      <a:lumMod val="95000"/>
                      <a:lumOff val="5000"/>
                    </a:schemeClr>
                  </a:solidFill>
                </a:rPr>
                <a:t>Zamanı Verimli Kullan </a:t>
              </a:r>
              <a:endParaRPr lang="en-US" sz="1200" b="1" dirty="0">
                <a:solidFill>
                  <a:schemeClr val="tx1">
                    <a:lumMod val="95000"/>
                    <a:lumOff val="5000"/>
                  </a:schemeClr>
                </a:solidFill>
                <a:latin typeface="Signika Negative" pitchFamily="2" charset="0"/>
              </a:endParaRPr>
            </a:p>
          </p:txBody>
        </p:sp>
      </p:grpSp>
      <p:grpSp>
        <p:nvGrpSpPr>
          <p:cNvPr id="75" name="Group 55"/>
          <p:cNvGrpSpPr/>
          <p:nvPr/>
        </p:nvGrpSpPr>
        <p:grpSpPr>
          <a:xfrm>
            <a:off x="6776757" y="1450103"/>
            <a:ext cx="1952669" cy="607298"/>
            <a:chOff x="7306221" y="4253017"/>
            <a:chExt cx="2603558" cy="809731"/>
          </a:xfrm>
        </p:grpSpPr>
        <p:sp>
          <p:nvSpPr>
            <p:cNvPr id="76"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lumMod val="75000"/>
              </a:schemeClr>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7" name="Freeform 38"/>
            <p:cNvSpPr>
              <a:spLocks/>
            </p:cNvSpPr>
            <p:nvPr/>
          </p:nvSpPr>
          <p:spPr bwMode="auto">
            <a:xfrm>
              <a:off x="7325328" y="4253017"/>
              <a:ext cx="2584451" cy="769938"/>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solidFill>
              <a:schemeClr val="accent5"/>
            </a:solidFill>
            <a:ln>
              <a:noFill/>
            </a:ln>
          </p:spPr>
          <p:txBody>
            <a:bodyPr vert="horz" wrap="square" lIns="68580" tIns="34290" rIns="68580" bIns="34290" numCol="1" anchor="t" anchorCtr="0" compatLnSpc="1">
              <a:prstTxWarp prst="textNoShape">
                <a:avLst/>
              </a:prstTxWarp>
            </a:bodyPr>
            <a:lstStyle/>
            <a:p>
              <a:endParaRPr lang="id-ID" sz="1350"/>
            </a:p>
          </p:txBody>
        </p:sp>
        <p:sp>
          <p:nvSpPr>
            <p:cNvPr id="78" name="TextBox 25"/>
            <p:cNvSpPr txBox="1"/>
            <p:nvPr/>
          </p:nvSpPr>
          <p:spPr>
            <a:xfrm>
              <a:off x="7378888" y="4337350"/>
              <a:ext cx="649195" cy="492443"/>
            </a:xfrm>
            <a:prstGeom prst="rect">
              <a:avLst/>
            </a:prstGeom>
            <a:noFill/>
          </p:spPr>
          <p:txBody>
            <a:bodyPr wrap="square" rtlCol="0">
              <a:spAutoFit/>
            </a:bodyPr>
            <a:lstStyle/>
            <a:p>
              <a:pPr algn="ctr"/>
              <a:r>
                <a:rPr lang="tr-TR" b="1" dirty="0" smtClean="0">
                  <a:solidFill>
                    <a:schemeClr val="bg1"/>
                  </a:solidFill>
                  <a:latin typeface="+mj-lt"/>
                </a:rPr>
                <a:t>13</a:t>
              </a:r>
              <a:endParaRPr lang="id-ID" b="1" dirty="0">
                <a:solidFill>
                  <a:schemeClr val="bg1"/>
                </a:solidFill>
                <a:latin typeface="+mj-lt"/>
              </a:endParaRPr>
            </a:p>
          </p:txBody>
        </p:sp>
        <p:sp>
          <p:nvSpPr>
            <p:cNvPr id="79" name="TextBox 26"/>
            <p:cNvSpPr txBox="1"/>
            <p:nvPr/>
          </p:nvSpPr>
          <p:spPr>
            <a:xfrm>
              <a:off x="7931265" y="4453318"/>
              <a:ext cx="1844884" cy="369332"/>
            </a:xfrm>
            <a:prstGeom prst="rect">
              <a:avLst/>
            </a:prstGeom>
            <a:noFill/>
          </p:spPr>
          <p:txBody>
            <a:bodyPr wrap="square" rtlCol="0">
              <a:spAutoFit/>
            </a:bodyPr>
            <a:lstStyle/>
            <a:p>
              <a:r>
                <a:rPr lang="tr-TR" sz="1200" b="1" dirty="0" smtClean="0">
                  <a:solidFill>
                    <a:schemeClr val="tx1">
                      <a:lumMod val="95000"/>
                      <a:lumOff val="5000"/>
                    </a:schemeClr>
                  </a:solidFill>
                </a:rPr>
                <a:t>Düzenli Uyu</a:t>
              </a:r>
              <a:endParaRPr lang="en-US" sz="1200" b="1" dirty="0">
                <a:solidFill>
                  <a:schemeClr val="tx1">
                    <a:lumMod val="95000"/>
                    <a:lumOff val="5000"/>
                  </a:schemeClr>
                </a:solidFill>
                <a:latin typeface="Signika Negative" pitchFamily="2" charset="0"/>
              </a:endParaRPr>
            </a:p>
          </p:txBody>
        </p:sp>
      </p:grpSp>
      <p:grpSp>
        <p:nvGrpSpPr>
          <p:cNvPr id="80" name="Group 55"/>
          <p:cNvGrpSpPr/>
          <p:nvPr/>
        </p:nvGrpSpPr>
        <p:grpSpPr>
          <a:xfrm>
            <a:off x="3883348" y="4917643"/>
            <a:ext cx="1939119" cy="637142"/>
            <a:chOff x="7306221" y="4213225"/>
            <a:chExt cx="2585492" cy="849523"/>
          </a:xfrm>
          <a:solidFill>
            <a:srgbClr val="FFFF00"/>
          </a:solidFill>
        </p:grpSpPr>
        <p:sp>
          <p:nvSpPr>
            <p:cNvPr id="81"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82"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83" name="TextBox 25"/>
            <p:cNvSpPr txBox="1"/>
            <p:nvPr/>
          </p:nvSpPr>
          <p:spPr>
            <a:xfrm>
              <a:off x="7378888" y="4337350"/>
              <a:ext cx="649195" cy="492443"/>
            </a:xfrm>
            <a:prstGeom prst="rect">
              <a:avLst/>
            </a:prstGeom>
            <a:grpFill/>
          </p:spPr>
          <p:txBody>
            <a:bodyPr wrap="square" rtlCol="0">
              <a:spAutoFit/>
            </a:bodyPr>
            <a:lstStyle/>
            <a:p>
              <a:pPr algn="ctr"/>
              <a:r>
                <a:rPr lang="tr-TR" b="1" dirty="0" smtClean="0">
                  <a:solidFill>
                    <a:schemeClr val="bg1"/>
                  </a:solidFill>
                  <a:latin typeface="+mj-lt"/>
                </a:rPr>
                <a:t>11</a:t>
              </a:r>
              <a:endParaRPr lang="id-ID" b="1" dirty="0">
                <a:solidFill>
                  <a:schemeClr val="bg1"/>
                </a:solidFill>
                <a:latin typeface="+mj-lt"/>
              </a:endParaRPr>
            </a:p>
          </p:txBody>
        </p:sp>
        <p:sp>
          <p:nvSpPr>
            <p:cNvPr id="84" name="TextBox 26"/>
            <p:cNvSpPr txBox="1"/>
            <p:nvPr/>
          </p:nvSpPr>
          <p:spPr>
            <a:xfrm>
              <a:off x="7931265" y="4272510"/>
              <a:ext cx="1844883" cy="615554"/>
            </a:xfrm>
            <a:prstGeom prst="rect">
              <a:avLst/>
            </a:prstGeom>
            <a:grpFill/>
          </p:spPr>
          <p:txBody>
            <a:bodyPr wrap="square" rtlCol="0">
              <a:spAutoFit/>
            </a:bodyPr>
            <a:lstStyle/>
            <a:p>
              <a:r>
                <a:rPr lang="tr-TR" sz="1200" b="1" dirty="0" smtClean="0">
                  <a:solidFill>
                    <a:schemeClr val="tx1">
                      <a:lumMod val="95000"/>
                      <a:lumOff val="5000"/>
                    </a:schemeClr>
                  </a:solidFill>
                </a:rPr>
                <a:t>Çalışma süreni Belirle</a:t>
              </a:r>
              <a:endParaRPr lang="en-US" sz="1200" b="1" dirty="0">
                <a:solidFill>
                  <a:schemeClr val="tx1">
                    <a:lumMod val="95000"/>
                    <a:lumOff val="5000"/>
                  </a:schemeClr>
                </a:solidFill>
                <a:latin typeface="Signika Negative" pitchFamily="2" charset="0"/>
              </a:endParaRPr>
            </a:p>
          </p:txBody>
        </p:sp>
      </p:grpSp>
      <p:grpSp>
        <p:nvGrpSpPr>
          <p:cNvPr id="85" name="Group 55"/>
          <p:cNvGrpSpPr/>
          <p:nvPr/>
        </p:nvGrpSpPr>
        <p:grpSpPr>
          <a:xfrm>
            <a:off x="6713181" y="2344586"/>
            <a:ext cx="1939119" cy="690795"/>
            <a:chOff x="7306221" y="4213225"/>
            <a:chExt cx="2585492" cy="921060"/>
          </a:xfrm>
          <a:solidFill>
            <a:srgbClr val="FF0000"/>
          </a:solidFill>
        </p:grpSpPr>
        <p:sp>
          <p:nvSpPr>
            <p:cNvPr id="86"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87"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88" name="TextBox 25"/>
            <p:cNvSpPr txBox="1"/>
            <p:nvPr/>
          </p:nvSpPr>
          <p:spPr>
            <a:xfrm>
              <a:off x="7378888" y="4337350"/>
              <a:ext cx="649195" cy="492443"/>
            </a:xfrm>
            <a:prstGeom prst="rect">
              <a:avLst/>
            </a:prstGeom>
            <a:grpFill/>
          </p:spPr>
          <p:txBody>
            <a:bodyPr wrap="square" rtlCol="0">
              <a:spAutoFit/>
            </a:bodyPr>
            <a:lstStyle/>
            <a:p>
              <a:pPr algn="ctr"/>
              <a:r>
                <a:rPr lang="tr-TR" b="1" dirty="0" smtClean="0">
                  <a:solidFill>
                    <a:schemeClr val="bg1"/>
                  </a:solidFill>
                  <a:latin typeface="+mj-lt"/>
                </a:rPr>
                <a:t>14</a:t>
              </a:r>
              <a:endParaRPr lang="id-ID" b="1" dirty="0">
                <a:solidFill>
                  <a:schemeClr val="bg1"/>
                </a:solidFill>
                <a:latin typeface="+mj-lt"/>
              </a:endParaRPr>
            </a:p>
          </p:txBody>
        </p:sp>
        <p:sp>
          <p:nvSpPr>
            <p:cNvPr id="89" name="TextBox 26"/>
            <p:cNvSpPr txBox="1"/>
            <p:nvPr/>
          </p:nvSpPr>
          <p:spPr>
            <a:xfrm>
              <a:off x="7931265" y="4272510"/>
              <a:ext cx="1844883" cy="861775"/>
            </a:xfrm>
            <a:prstGeom prst="rect">
              <a:avLst/>
            </a:prstGeom>
            <a:grpFill/>
          </p:spPr>
          <p:txBody>
            <a:bodyPr wrap="square" rtlCol="0">
              <a:spAutoFit/>
            </a:bodyPr>
            <a:lstStyle/>
            <a:p>
              <a:r>
                <a:rPr lang="tr-TR" sz="1200" b="1" dirty="0" smtClean="0">
                  <a:solidFill>
                    <a:schemeClr val="tx1">
                      <a:lumMod val="95000"/>
                      <a:lumOff val="5000"/>
                    </a:schemeClr>
                  </a:solidFill>
                </a:rPr>
                <a:t>Uykudan önce notlarını gözden geçir.</a:t>
              </a:r>
              <a:endParaRPr lang="en-US" sz="1200" b="1" dirty="0">
                <a:solidFill>
                  <a:schemeClr val="tx1">
                    <a:lumMod val="95000"/>
                    <a:lumOff val="5000"/>
                  </a:schemeClr>
                </a:solidFill>
                <a:latin typeface="Signika Negative" pitchFamily="2" charset="0"/>
              </a:endParaRPr>
            </a:p>
          </p:txBody>
        </p:sp>
      </p:grpSp>
      <p:grpSp>
        <p:nvGrpSpPr>
          <p:cNvPr id="90" name="Group 55"/>
          <p:cNvGrpSpPr/>
          <p:nvPr/>
        </p:nvGrpSpPr>
        <p:grpSpPr>
          <a:xfrm>
            <a:off x="3912318" y="5775294"/>
            <a:ext cx="1939121" cy="637141"/>
            <a:chOff x="7306221" y="4213226"/>
            <a:chExt cx="2585494" cy="849522"/>
          </a:xfrm>
          <a:solidFill>
            <a:srgbClr val="FFCC99"/>
          </a:solidFill>
        </p:grpSpPr>
        <p:sp>
          <p:nvSpPr>
            <p:cNvPr id="91"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92" name="Freeform 38"/>
            <p:cNvSpPr>
              <a:spLocks/>
            </p:cNvSpPr>
            <p:nvPr/>
          </p:nvSpPr>
          <p:spPr bwMode="auto">
            <a:xfrm>
              <a:off x="7307264" y="4213226"/>
              <a:ext cx="2584451" cy="769938"/>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93" name="TextBox 25"/>
            <p:cNvSpPr txBox="1"/>
            <p:nvPr/>
          </p:nvSpPr>
          <p:spPr>
            <a:xfrm>
              <a:off x="7378888" y="4337350"/>
              <a:ext cx="649195" cy="492443"/>
            </a:xfrm>
            <a:prstGeom prst="rect">
              <a:avLst/>
            </a:prstGeom>
            <a:grpFill/>
          </p:spPr>
          <p:txBody>
            <a:bodyPr wrap="square" rtlCol="0">
              <a:spAutoFit/>
            </a:bodyPr>
            <a:lstStyle/>
            <a:p>
              <a:pPr algn="ctr"/>
              <a:r>
                <a:rPr lang="tr-TR" b="1" dirty="0" smtClean="0">
                  <a:solidFill>
                    <a:schemeClr val="bg1"/>
                  </a:solidFill>
                  <a:latin typeface="+mj-lt"/>
                </a:rPr>
                <a:t>12</a:t>
              </a:r>
              <a:endParaRPr lang="id-ID" b="1" dirty="0">
                <a:solidFill>
                  <a:schemeClr val="bg1"/>
                </a:solidFill>
                <a:latin typeface="+mj-lt"/>
              </a:endParaRPr>
            </a:p>
          </p:txBody>
        </p:sp>
        <p:sp>
          <p:nvSpPr>
            <p:cNvPr id="94" name="TextBox 26"/>
            <p:cNvSpPr txBox="1"/>
            <p:nvPr/>
          </p:nvSpPr>
          <p:spPr>
            <a:xfrm>
              <a:off x="7931265" y="4272510"/>
              <a:ext cx="1844883" cy="615554"/>
            </a:xfrm>
            <a:prstGeom prst="rect">
              <a:avLst/>
            </a:prstGeom>
            <a:grpFill/>
          </p:spPr>
          <p:txBody>
            <a:bodyPr wrap="square" rtlCol="0">
              <a:spAutoFit/>
            </a:bodyPr>
            <a:lstStyle/>
            <a:p>
              <a:r>
                <a:rPr lang="tr-TR" sz="1200" b="1" dirty="0" smtClean="0">
                  <a:solidFill>
                    <a:schemeClr val="tx1">
                      <a:lumMod val="95000"/>
                      <a:lumOff val="5000"/>
                    </a:schemeClr>
                  </a:solidFill>
                </a:rPr>
                <a:t>Tek Bir İşe Odaklan</a:t>
              </a:r>
              <a:endParaRPr lang="en-US" sz="1200" b="1" dirty="0">
                <a:solidFill>
                  <a:schemeClr val="tx1">
                    <a:lumMod val="95000"/>
                    <a:lumOff val="5000"/>
                  </a:schemeClr>
                </a:solidFill>
                <a:latin typeface="Signika Negative" pitchFamily="2" charset="0"/>
              </a:endParaRPr>
            </a:p>
          </p:txBody>
        </p:sp>
      </p:grpSp>
      <p:grpSp>
        <p:nvGrpSpPr>
          <p:cNvPr id="96" name="Group 55"/>
          <p:cNvGrpSpPr/>
          <p:nvPr/>
        </p:nvGrpSpPr>
        <p:grpSpPr>
          <a:xfrm>
            <a:off x="6713963" y="3220345"/>
            <a:ext cx="1939119" cy="658150"/>
            <a:chOff x="7306221" y="4213225"/>
            <a:chExt cx="2585492" cy="877534"/>
          </a:xfrm>
          <a:solidFill>
            <a:schemeClr val="accent6">
              <a:lumMod val="40000"/>
              <a:lumOff val="60000"/>
            </a:schemeClr>
          </a:solidFill>
        </p:grpSpPr>
        <p:sp>
          <p:nvSpPr>
            <p:cNvPr id="97"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98"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99" name="TextBox 25"/>
            <p:cNvSpPr txBox="1"/>
            <p:nvPr/>
          </p:nvSpPr>
          <p:spPr>
            <a:xfrm>
              <a:off x="7378888" y="4337350"/>
              <a:ext cx="649195" cy="492443"/>
            </a:xfrm>
            <a:prstGeom prst="rect">
              <a:avLst/>
            </a:prstGeom>
            <a:grpFill/>
          </p:spPr>
          <p:txBody>
            <a:bodyPr wrap="square" rtlCol="0">
              <a:spAutoFit/>
            </a:bodyPr>
            <a:lstStyle/>
            <a:p>
              <a:pPr algn="ctr"/>
              <a:r>
                <a:rPr lang="id-ID" b="1" dirty="0" smtClean="0">
                  <a:solidFill>
                    <a:schemeClr val="bg1"/>
                  </a:solidFill>
                  <a:latin typeface="+mj-lt"/>
                </a:rPr>
                <a:t>0</a:t>
              </a:r>
              <a:r>
                <a:rPr lang="tr-TR" b="1" dirty="0" smtClean="0">
                  <a:solidFill>
                    <a:schemeClr val="bg1"/>
                  </a:solidFill>
                  <a:latin typeface="+mj-lt"/>
                </a:rPr>
                <a:t>9</a:t>
              </a:r>
              <a:endParaRPr lang="id-ID" b="1" dirty="0">
                <a:solidFill>
                  <a:schemeClr val="bg1"/>
                </a:solidFill>
                <a:latin typeface="+mj-lt"/>
              </a:endParaRPr>
            </a:p>
          </p:txBody>
        </p:sp>
        <p:sp>
          <p:nvSpPr>
            <p:cNvPr id="100" name="TextBox 26"/>
            <p:cNvSpPr txBox="1"/>
            <p:nvPr/>
          </p:nvSpPr>
          <p:spPr>
            <a:xfrm>
              <a:off x="7931265" y="4475205"/>
              <a:ext cx="1844883" cy="615554"/>
            </a:xfrm>
            <a:prstGeom prst="rect">
              <a:avLst/>
            </a:prstGeom>
            <a:grpFill/>
          </p:spPr>
          <p:txBody>
            <a:bodyPr wrap="square" rtlCol="0">
              <a:spAutoFit/>
            </a:bodyPr>
            <a:lstStyle/>
            <a:p>
              <a:r>
                <a:rPr lang="tr-TR" sz="1200" b="1" dirty="0" smtClean="0">
                  <a:solidFill>
                    <a:schemeClr val="tx1">
                      <a:lumMod val="95000"/>
                      <a:lumOff val="5000"/>
                    </a:schemeClr>
                  </a:solidFill>
                </a:rPr>
                <a:t>Farklı Yöntemler Kullanın </a:t>
              </a:r>
              <a:endParaRPr lang="en-US" sz="1200" b="1" dirty="0">
                <a:solidFill>
                  <a:schemeClr val="tx1">
                    <a:lumMod val="95000"/>
                    <a:lumOff val="5000"/>
                  </a:schemeClr>
                </a:solidFill>
                <a:latin typeface="Signika Negative" pitchFamily="2" charset="0"/>
              </a:endParaRPr>
            </a:p>
          </p:txBody>
        </p:sp>
      </p:grpSp>
      <p:grpSp>
        <p:nvGrpSpPr>
          <p:cNvPr id="101" name="Group 55"/>
          <p:cNvGrpSpPr/>
          <p:nvPr/>
        </p:nvGrpSpPr>
        <p:grpSpPr>
          <a:xfrm>
            <a:off x="6690866" y="4947487"/>
            <a:ext cx="1939119" cy="637142"/>
            <a:chOff x="7306221" y="4213225"/>
            <a:chExt cx="2585492" cy="849523"/>
          </a:xfrm>
          <a:solidFill>
            <a:schemeClr val="accent6">
              <a:lumMod val="40000"/>
              <a:lumOff val="60000"/>
            </a:schemeClr>
          </a:solidFill>
        </p:grpSpPr>
        <p:sp>
          <p:nvSpPr>
            <p:cNvPr id="102"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103"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104" name="TextBox 25"/>
            <p:cNvSpPr txBox="1"/>
            <p:nvPr/>
          </p:nvSpPr>
          <p:spPr>
            <a:xfrm>
              <a:off x="7378888" y="4337350"/>
              <a:ext cx="649195" cy="492443"/>
            </a:xfrm>
            <a:prstGeom prst="rect">
              <a:avLst/>
            </a:prstGeom>
            <a:grpFill/>
          </p:spPr>
          <p:txBody>
            <a:bodyPr wrap="square" rtlCol="0">
              <a:spAutoFit/>
            </a:bodyPr>
            <a:lstStyle/>
            <a:p>
              <a:pPr algn="ctr"/>
              <a:r>
                <a:rPr lang="id-ID" b="1" dirty="0" smtClean="0">
                  <a:solidFill>
                    <a:schemeClr val="bg1"/>
                  </a:solidFill>
                  <a:latin typeface="+mj-lt"/>
                </a:rPr>
                <a:t>0</a:t>
              </a:r>
              <a:r>
                <a:rPr lang="tr-TR" b="1" dirty="0" smtClean="0">
                  <a:solidFill>
                    <a:schemeClr val="bg1"/>
                  </a:solidFill>
                  <a:latin typeface="+mj-lt"/>
                </a:rPr>
                <a:t>9</a:t>
              </a:r>
              <a:endParaRPr lang="id-ID" b="1" dirty="0">
                <a:solidFill>
                  <a:schemeClr val="bg1"/>
                </a:solidFill>
                <a:latin typeface="+mj-lt"/>
              </a:endParaRPr>
            </a:p>
          </p:txBody>
        </p:sp>
        <p:sp>
          <p:nvSpPr>
            <p:cNvPr id="105" name="TextBox 26"/>
            <p:cNvSpPr txBox="1"/>
            <p:nvPr/>
          </p:nvSpPr>
          <p:spPr>
            <a:xfrm>
              <a:off x="7931265" y="4475205"/>
              <a:ext cx="1844883" cy="369332"/>
            </a:xfrm>
            <a:prstGeom prst="rect">
              <a:avLst/>
            </a:prstGeom>
            <a:grpFill/>
          </p:spPr>
          <p:txBody>
            <a:bodyPr wrap="square" rtlCol="0">
              <a:spAutoFit/>
            </a:bodyPr>
            <a:lstStyle/>
            <a:p>
              <a:r>
                <a:rPr lang="tr-TR" sz="1200" b="1" dirty="0" smtClean="0">
                  <a:solidFill>
                    <a:schemeClr val="tx1">
                      <a:lumMod val="95000"/>
                      <a:lumOff val="5000"/>
                    </a:schemeClr>
                  </a:solidFill>
                </a:rPr>
                <a:t>Kitap Okuyun</a:t>
              </a:r>
              <a:endParaRPr lang="en-US" sz="1200" b="1" dirty="0">
                <a:solidFill>
                  <a:schemeClr val="tx1">
                    <a:lumMod val="95000"/>
                    <a:lumOff val="5000"/>
                  </a:schemeClr>
                </a:solidFill>
                <a:latin typeface="Signika Negative" pitchFamily="2" charset="0"/>
              </a:endParaRPr>
            </a:p>
          </p:txBody>
        </p:sp>
      </p:grpSp>
      <p:grpSp>
        <p:nvGrpSpPr>
          <p:cNvPr id="106" name="Group 55"/>
          <p:cNvGrpSpPr/>
          <p:nvPr/>
        </p:nvGrpSpPr>
        <p:grpSpPr>
          <a:xfrm>
            <a:off x="6690084" y="4071649"/>
            <a:ext cx="1939119" cy="637142"/>
            <a:chOff x="7306221" y="4213225"/>
            <a:chExt cx="2585492" cy="849523"/>
          </a:xfrm>
          <a:solidFill>
            <a:schemeClr val="accent6">
              <a:lumMod val="40000"/>
              <a:lumOff val="60000"/>
            </a:schemeClr>
          </a:solidFill>
        </p:grpSpPr>
        <p:sp>
          <p:nvSpPr>
            <p:cNvPr id="107" name="Freeform 36"/>
            <p:cNvSpPr>
              <a:spLocks/>
            </p:cNvSpPr>
            <p:nvPr/>
          </p:nvSpPr>
          <p:spPr bwMode="auto">
            <a:xfrm>
              <a:off x="7306221" y="4292811"/>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108" name="Freeform 38"/>
            <p:cNvSpPr>
              <a:spLocks/>
            </p:cNvSpPr>
            <p:nvPr/>
          </p:nvSpPr>
          <p:spPr bwMode="auto">
            <a:xfrm>
              <a:off x="7307263" y="4213225"/>
              <a:ext cx="2584450" cy="769937"/>
            </a:xfrm>
            <a:custGeom>
              <a:avLst/>
              <a:gdLst>
                <a:gd name="T0" fmla="*/ 1146 w 1146"/>
                <a:gd name="T1" fmla="*/ 270 h 341"/>
                <a:gd name="T2" fmla="*/ 1075 w 1146"/>
                <a:gd name="T3" fmla="*/ 341 h 341"/>
                <a:gd name="T4" fmla="*/ 71 w 1146"/>
                <a:gd name="T5" fmla="*/ 341 h 341"/>
                <a:gd name="T6" fmla="*/ 0 w 1146"/>
                <a:gd name="T7" fmla="*/ 270 h 341"/>
                <a:gd name="T8" fmla="*/ 0 w 1146"/>
                <a:gd name="T9" fmla="*/ 71 h 341"/>
                <a:gd name="T10" fmla="*/ 71 w 1146"/>
                <a:gd name="T11" fmla="*/ 0 h 341"/>
                <a:gd name="T12" fmla="*/ 1075 w 1146"/>
                <a:gd name="T13" fmla="*/ 0 h 341"/>
                <a:gd name="T14" fmla="*/ 1146 w 1146"/>
                <a:gd name="T15" fmla="*/ 71 h 341"/>
                <a:gd name="T16" fmla="*/ 1146 w 1146"/>
                <a:gd name="T17" fmla="*/ 270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46" h="341">
                  <a:moveTo>
                    <a:pt x="1146" y="270"/>
                  </a:moveTo>
                  <a:cubicBezTo>
                    <a:pt x="1146" y="309"/>
                    <a:pt x="1114" y="341"/>
                    <a:pt x="1075" y="341"/>
                  </a:cubicBezTo>
                  <a:cubicBezTo>
                    <a:pt x="71" y="341"/>
                    <a:pt x="71" y="341"/>
                    <a:pt x="71" y="341"/>
                  </a:cubicBezTo>
                  <a:cubicBezTo>
                    <a:pt x="32" y="341"/>
                    <a:pt x="0" y="309"/>
                    <a:pt x="0" y="270"/>
                  </a:cubicBezTo>
                  <a:cubicBezTo>
                    <a:pt x="0" y="71"/>
                    <a:pt x="0" y="71"/>
                    <a:pt x="0" y="71"/>
                  </a:cubicBezTo>
                  <a:cubicBezTo>
                    <a:pt x="0" y="32"/>
                    <a:pt x="32" y="0"/>
                    <a:pt x="71" y="0"/>
                  </a:cubicBezTo>
                  <a:cubicBezTo>
                    <a:pt x="1075" y="0"/>
                    <a:pt x="1075" y="0"/>
                    <a:pt x="1075" y="0"/>
                  </a:cubicBezTo>
                  <a:cubicBezTo>
                    <a:pt x="1114" y="0"/>
                    <a:pt x="1146" y="32"/>
                    <a:pt x="1146" y="71"/>
                  </a:cubicBezTo>
                  <a:lnTo>
                    <a:pt x="1146" y="270"/>
                  </a:lnTo>
                  <a:close/>
                </a:path>
              </a:pathLst>
            </a:custGeom>
            <a:grpFill/>
            <a:ln>
              <a:noFill/>
            </a:ln>
          </p:spPr>
          <p:txBody>
            <a:bodyPr vert="horz" wrap="square" lIns="68580" tIns="34290" rIns="68580" bIns="34290" numCol="1" anchor="t" anchorCtr="0" compatLnSpc="1">
              <a:prstTxWarp prst="textNoShape">
                <a:avLst/>
              </a:prstTxWarp>
            </a:bodyPr>
            <a:lstStyle/>
            <a:p>
              <a:endParaRPr lang="id-ID" sz="1350"/>
            </a:p>
          </p:txBody>
        </p:sp>
        <p:sp>
          <p:nvSpPr>
            <p:cNvPr id="109" name="TextBox 25"/>
            <p:cNvSpPr txBox="1"/>
            <p:nvPr/>
          </p:nvSpPr>
          <p:spPr>
            <a:xfrm>
              <a:off x="7378888" y="4337350"/>
              <a:ext cx="649195" cy="492443"/>
            </a:xfrm>
            <a:prstGeom prst="rect">
              <a:avLst/>
            </a:prstGeom>
            <a:grpFill/>
          </p:spPr>
          <p:txBody>
            <a:bodyPr wrap="square" rtlCol="0">
              <a:spAutoFit/>
            </a:bodyPr>
            <a:lstStyle/>
            <a:p>
              <a:pPr algn="ctr"/>
              <a:r>
                <a:rPr lang="id-ID" b="1" dirty="0" smtClean="0">
                  <a:solidFill>
                    <a:schemeClr val="bg1"/>
                  </a:solidFill>
                  <a:latin typeface="+mj-lt"/>
                </a:rPr>
                <a:t>0</a:t>
              </a:r>
              <a:r>
                <a:rPr lang="tr-TR" b="1" dirty="0" smtClean="0">
                  <a:solidFill>
                    <a:schemeClr val="bg1"/>
                  </a:solidFill>
                  <a:latin typeface="+mj-lt"/>
                </a:rPr>
                <a:t>9</a:t>
              </a:r>
              <a:endParaRPr lang="id-ID" b="1" dirty="0">
                <a:solidFill>
                  <a:schemeClr val="bg1"/>
                </a:solidFill>
                <a:latin typeface="+mj-lt"/>
              </a:endParaRPr>
            </a:p>
          </p:txBody>
        </p:sp>
        <p:sp>
          <p:nvSpPr>
            <p:cNvPr id="110" name="TextBox 26"/>
            <p:cNvSpPr txBox="1"/>
            <p:nvPr/>
          </p:nvSpPr>
          <p:spPr>
            <a:xfrm>
              <a:off x="7971824" y="4484374"/>
              <a:ext cx="1844883" cy="369332"/>
            </a:xfrm>
            <a:prstGeom prst="rect">
              <a:avLst/>
            </a:prstGeom>
            <a:grpFill/>
          </p:spPr>
          <p:txBody>
            <a:bodyPr wrap="square" rtlCol="0">
              <a:spAutoFit/>
            </a:bodyPr>
            <a:lstStyle/>
            <a:p>
              <a:r>
                <a:rPr lang="tr-TR" sz="1200" b="1" dirty="0" smtClean="0">
                  <a:solidFill>
                    <a:schemeClr val="tx1">
                      <a:lumMod val="95000"/>
                      <a:lumOff val="5000"/>
                    </a:schemeClr>
                  </a:solidFill>
                </a:rPr>
                <a:t>Test Çözün</a:t>
              </a:r>
              <a:endParaRPr lang="en-US" sz="1200" b="1" dirty="0">
                <a:solidFill>
                  <a:schemeClr val="tx1">
                    <a:lumMod val="95000"/>
                    <a:lumOff val="5000"/>
                  </a:schemeClr>
                </a:solidFill>
                <a:latin typeface="Signika Negative" pitchFamily="2" charset="0"/>
              </a:endParaRPr>
            </a:p>
          </p:txBody>
        </p:sp>
      </p:grpSp>
    </p:spTree>
    <p:extLst>
      <p:ext uri="{BB962C8B-B14F-4D97-AF65-F5344CB8AC3E}">
        <p14:creationId xmlns:p14="http://schemas.microsoft.com/office/powerpoint/2010/main" val="6370456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750"/>
                                        <p:tgtEl>
                                          <p:spTgt spid="12"/>
                                        </p:tgtEl>
                                      </p:cBhvr>
                                    </p:animEffect>
                                    <p:anim calcmode="lin" valueType="num">
                                      <p:cBhvr>
                                        <p:cTn id="8" dur="750" fill="hold"/>
                                        <p:tgtEl>
                                          <p:spTgt spid="12"/>
                                        </p:tgtEl>
                                        <p:attrNameLst>
                                          <p:attrName>ppt_x</p:attrName>
                                        </p:attrNameLst>
                                      </p:cBhvr>
                                      <p:tavLst>
                                        <p:tav tm="0">
                                          <p:val>
                                            <p:strVal val="#ppt_x"/>
                                          </p:val>
                                        </p:tav>
                                        <p:tav tm="100000">
                                          <p:val>
                                            <p:strVal val="#ppt_x"/>
                                          </p:val>
                                        </p:tav>
                                      </p:tavLst>
                                    </p:anim>
                                    <p:anim calcmode="lin" valueType="num">
                                      <p:cBhvr>
                                        <p:cTn id="9" dur="750" fill="hold"/>
                                        <p:tgtEl>
                                          <p:spTgt spid="12"/>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750"/>
                                        <p:tgtEl>
                                          <p:spTgt spid="20"/>
                                        </p:tgtEl>
                                      </p:cBhvr>
                                    </p:animEffect>
                                    <p:anim calcmode="lin" valueType="num">
                                      <p:cBhvr>
                                        <p:cTn id="13" dur="750" fill="hold"/>
                                        <p:tgtEl>
                                          <p:spTgt spid="20"/>
                                        </p:tgtEl>
                                        <p:attrNameLst>
                                          <p:attrName>ppt_x</p:attrName>
                                        </p:attrNameLst>
                                      </p:cBhvr>
                                      <p:tavLst>
                                        <p:tav tm="0">
                                          <p:val>
                                            <p:strVal val="#ppt_x"/>
                                          </p:val>
                                        </p:tav>
                                        <p:tav tm="100000">
                                          <p:val>
                                            <p:strVal val="#ppt_x"/>
                                          </p:val>
                                        </p:tav>
                                      </p:tavLst>
                                    </p:anim>
                                    <p:anim calcmode="lin" valueType="num">
                                      <p:cBhvr>
                                        <p:cTn id="14" dur="750" fill="hold"/>
                                        <p:tgtEl>
                                          <p:spTgt spid="20"/>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750"/>
                                        <p:tgtEl>
                                          <p:spTgt spid="24"/>
                                        </p:tgtEl>
                                      </p:cBhvr>
                                    </p:animEffect>
                                    <p:anim calcmode="lin" valueType="num">
                                      <p:cBhvr>
                                        <p:cTn id="18" dur="750" fill="hold"/>
                                        <p:tgtEl>
                                          <p:spTgt spid="24"/>
                                        </p:tgtEl>
                                        <p:attrNameLst>
                                          <p:attrName>ppt_x</p:attrName>
                                        </p:attrNameLst>
                                      </p:cBhvr>
                                      <p:tavLst>
                                        <p:tav tm="0">
                                          <p:val>
                                            <p:strVal val="#ppt_x"/>
                                          </p:val>
                                        </p:tav>
                                        <p:tav tm="100000">
                                          <p:val>
                                            <p:strVal val="#ppt_x"/>
                                          </p:val>
                                        </p:tav>
                                      </p:tavLst>
                                    </p:anim>
                                    <p:anim calcmode="lin" valueType="num">
                                      <p:cBhvr>
                                        <p:cTn id="19" dur="750" fill="hold"/>
                                        <p:tgtEl>
                                          <p:spTgt spid="24"/>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750"/>
                                        <p:tgtEl>
                                          <p:spTgt spid="32"/>
                                        </p:tgtEl>
                                      </p:cBhvr>
                                    </p:animEffect>
                                    <p:anim calcmode="lin" valueType="num">
                                      <p:cBhvr>
                                        <p:cTn id="23" dur="750" fill="hold"/>
                                        <p:tgtEl>
                                          <p:spTgt spid="32"/>
                                        </p:tgtEl>
                                        <p:attrNameLst>
                                          <p:attrName>ppt_x</p:attrName>
                                        </p:attrNameLst>
                                      </p:cBhvr>
                                      <p:tavLst>
                                        <p:tav tm="0">
                                          <p:val>
                                            <p:strVal val="#ppt_x"/>
                                          </p:val>
                                        </p:tav>
                                        <p:tav tm="100000">
                                          <p:val>
                                            <p:strVal val="#ppt_x"/>
                                          </p:val>
                                        </p:tav>
                                      </p:tavLst>
                                    </p:anim>
                                    <p:anim calcmode="lin" valueType="num">
                                      <p:cBhvr>
                                        <p:cTn id="24" dur="750" fill="hold"/>
                                        <p:tgtEl>
                                          <p:spTgt spid="32"/>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250"/>
                                  </p:stCondLst>
                                  <p:childTnLst>
                                    <p:set>
                                      <p:cBhvr>
                                        <p:cTn id="26" dur="1" fill="hold">
                                          <p:stCondLst>
                                            <p:cond delay="0"/>
                                          </p:stCondLst>
                                        </p:cTn>
                                        <p:tgtEl>
                                          <p:spTgt spid="28"/>
                                        </p:tgtEl>
                                        <p:attrNameLst>
                                          <p:attrName>style.visibility</p:attrName>
                                        </p:attrNameLst>
                                      </p:cBhvr>
                                      <p:to>
                                        <p:strVal val="visible"/>
                                      </p:to>
                                    </p:set>
                                    <p:animEffect transition="in" filter="fade">
                                      <p:cBhvr>
                                        <p:cTn id="27" dur="750"/>
                                        <p:tgtEl>
                                          <p:spTgt spid="28"/>
                                        </p:tgtEl>
                                      </p:cBhvr>
                                    </p:animEffect>
                                    <p:anim calcmode="lin" valueType="num">
                                      <p:cBhvr>
                                        <p:cTn id="28" dur="750" fill="hold"/>
                                        <p:tgtEl>
                                          <p:spTgt spid="28"/>
                                        </p:tgtEl>
                                        <p:attrNameLst>
                                          <p:attrName>ppt_x</p:attrName>
                                        </p:attrNameLst>
                                      </p:cBhvr>
                                      <p:tavLst>
                                        <p:tav tm="0">
                                          <p:val>
                                            <p:strVal val="#ppt_x"/>
                                          </p:val>
                                        </p:tav>
                                        <p:tav tm="100000">
                                          <p:val>
                                            <p:strVal val="#ppt_x"/>
                                          </p:val>
                                        </p:tav>
                                      </p:tavLst>
                                    </p:anim>
                                    <p:anim calcmode="lin" valueType="num">
                                      <p:cBhvr>
                                        <p:cTn id="29" dur="750" fill="hold"/>
                                        <p:tgtEl>
                                          <p:spTgt spid="28"/>
                                        </p:tgtEl>
                                        <p:attrNameLst>
                                          <p:attrName>ppt_y</p:attrName>
                                        </p:attrNameLst>
                                      </p:cBhvr>
                                      <p:tavLst>
                                        <p:tav tm="0">
                                          <p:val>
                                            <p:strVal val="#ppt_y-.1"/>
                                          </p:val>
                                        </p:tav>
                                        <p:tav tm="100000">
                                          <p:val>
                                            <p:strVal val="#ppt_y"/>
                                          </p:val>
                                        </p:tav>
                                      </p:tavLst>
                                    </p:anim>
                                  </p:childTnLst>
                                </p:cTn>
                              </p:par>
                            </p:childTnLst>
                          </p:cTn>
                        </p:par>
                        <p:par>
                          <p:cTn id="30" fill="hold">
                            <p:stCondLst>
                              <p:cond delay="1000"/>
                            </p:stCondLst>
                            <p:childTnLst>
                              <p:par>
                                <p:cTn id="31" presetID="47" presetClass="entr" presetSubtype="0" fill="hold" nodeType="afterEffect">
                                  <p:stCondLst>
                                    <p:cond delay="0"/>
                                  </p:stCondLst>
                                  <p:childTnLst>
                                    <p:set>
                                      <p:cBhvr>
                                        <p:cTn id="32" dur="1" fill="hold">
                                          <p:stCondLst>
                                            <p:cond delay="0"/>
                                          </p:stCondLst>
                                        </p:cTn>
                                        <p:tgtEl>
                                          <p:spTgt spid="43"/>
                                        </p:tgtEl>
                                        <p:attrNameLst>
                                          <p:attrName>style.visibility</p:attrName>
                                        </p:attrNameLst>
                                      </p:cBhvr>
                                      <p:to>
                                        <p:strVal val="visible"/>
                                      </p:to>
                                    </p:set>
                                    <p:animEffect transition="in" filter="fade">
                                      <p:cBhvr>
                                        <p:cTn id="33" dur="750"/>
                                        <p:tgtEl>
                                          <p:spTgt spid="43"/>
                                        </p:tgtEl>
                                      </p:cBhvr>
                                    </p:animEffect>
                                    <p:anim calcmode="lin" valueType="num">
                                      <p:cBhvr>
                                        <p:cTn id="34" dur="750" fill="hold"/>
                                        <p:tgtEl>
                                          <p:spTgt spid="43"/>
                                        </p:tgtEl>
                                        <p:attrNameLst>
                                          <p:attrName>ppt_x</p:attrName>
                                        </p:attrNameLst>
                                      </p:cBhvr>
                                      <p:tavLst>
                                        <p:tav tm="0">
                                          <p:val>
                                            <p:strVal val="#ppt_x"/>
                                          </p:val>
                                        </p:tav>
                                        <p:tav tm="100000">
                                          <p:val>
                                            <p:strVal val="#ppt_x"/>
                                          </p:val>
                                        </p:tav>
                                      </p:tavLst>
                                    </p:anim>
                                    <p:anim calcmode="lin" valueType="num">
                                      <p:cBhvr>
                                        <p:cTn id="35" dur="750" fill="hold"/>
                                        <p:tgtEl>
                                          <p:spTgt spid="43"/>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250"/>
                                  </p:stCondLst>
                                  <p:childTnLst>
                                    <p:set>
                                      <p:cBhvr>
                                        <p:cTn id="37" dur="1" fill="hold">
                                          <p:stCondLst>
                                            <p:cond delay="0"/>
                                          </p:stCondLst>
                                        </p:cTn>
                                        <p:tgtEl>
                                          <p:spTgt spid="52"/>
                                        </p:tgtEl>
                                        <p:attrNameLst>
                                          <p:attrName>style.visibility</p:attrName>
                                        </p:attrNameLst>
                                      </p:cBhvr>
                                      <p:to>
                                        <p:strVal val="visible"/>
                                      </p:to>
                                    </p:set>
                                    <p:animEffect transition="in" filter="fade">
                                      <p:cBhvr>
                                        <p:cTn id="38" dur="750"/>
                                        <p:tgtEl>
                                          <p:spTgt spid="52"/>
                                        </p:tgtEl>
                                      </p:cBhvr>
                                    </p:animEffect>
                                    <p:anim calcmode="lin" valueType="num">
                                      <p:cBhvr>
                                        <p:cTn id="39" dur="750" fill="hold"/>
                                        <p:tgtEl>
                                          <p:spTgt spid="52"/>
                                        </p:tgtEl>
                                        <p:attrNameLst>
                                          <p:attrName>ppt_x</p:attrName>
                                        </p:attrNameLst>
                                      </p:cBhvr>
                                      <p:tavLst>
                                        <p:tav tm="0">
                                          <p:val>
                                            <p:strVal val="#ppt_x"/>
                                          </p:val>
                                        </p:tav>
                                        <p:tav tm="100000">
                                          <p:val>
                                            <p:strVal val="#ppt_x"/>
                                          </p:val>
                                        </p:tav>
                                      </p:tavLst>
                                    </p:anim>
                                    <p:anim calcmode="lin" valueType="num">
                                      <p:cBhvr>
                                        <p:cTn id="40" dur="750" fill="hold"/>
                                        <p:tgtEl>
                                          <p:spTgt spid="52"/>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250"/>
                                  </p:stCondLst>
                                  <p:childTnLst>
                                    <p:set>
                                      <p:cBhvr>
                                        <p:cTn id="42" dur="1" fill="hold">
                                          <p:stCondLst>
                                            <p:cond delay="0"/>
                                          </p:stCondLst>
                                        </p:cTn>
                                        <p:tgtEl>
                                          <p:spTgt spid="60"/>
                                        </p:tgtEl>
                                        <p:attrNameLst>
                                          <p:attrName>style.visibility</p:attrName>
                                        </p:attrNameLst>
                                      </p:cBhvr>
                                      <p:to>
                                        <p:strVal val="visible"/>
                                      </p:to>
                                    </p:set>
                                    <p:animEffect transition="in" filter="fade">
                                      <p:cBhvr>
                                        <p:cTn id="43" dur="750"/>
                                        <p:tgtEl>
                                          <p:spTgt spid="60"/>
                                        </p:tgtEl>
                                      </p:cBhvr>
                                    </p:animEffect>
                                    <p:anim calcmode="lin" valueType="num">
                                      <p:cBhvr>
                                        <p:cTn id="44" dur="750" fill="hold"/>
                                        <p:tgtEl>
                                          <p:spTgt spid="60"/>
                                        </p:tgtEl>
                                        <p:attrNameLst>
                                          <p:attrName>ppt_x</p:attrName>
                                        </p:attrNameLst>
                                      </p:cBhvr>
                                      <p:tavLst>
                                        <p:tav tm="0">
                                          <p:val>
                                            <p:strVal val="#ppt_x"/>
                                          </p:val>
                                        </p:tav>
                                        <p:tav tm="100000">
                                          <p:val>
                                            <p:strVal val="#ppt_x"/>
                                          </p:val>
                                        </p:tav>
                                      </p:tavLst>
                                    </p:anim>
                                    <p:anim calcmode="lin" valueType="num">
                                      <p:cBhvr>
                                        <p:cTn id="45" dur="750" fill="hold"/>
                                        <p:tgtEl>
                                          <p:spTgt spid="60"/>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250"/>
                                  </p:stCondLst>
                                  <p:childTnLst>
                                    <p:set>
                                      <p:cBhvr>
                                        <p:cTn id="47" dur="1" fill="hold">
                                          <p:stCondLst>
                                            <p:cond delay="0"/>
                                          </p:stCondLst>
                                        </p:cTn>
                                        <p:tgtEl>
                                          <p:spTgt spid="65"/>
                                        </p:tgtEl>
                                        <p:attrNameLst>
                                          <p:attrName>style.visibility</p:attrName>
                                        </p:attrNameLst>
                                      </p:cBhvr>
                                      <p:to>
                                        <p:strVal val="visible"/>
                                      </p:to>
                                    </p:set>
                                    <p:animEffect transition="in" filter="fade">
                                      <p:cBhvr>
                                        <p:cTn id="48" dur="750"/>
                                        <p:tgtEl>
                                          <p:spTgt spid="65"/>
                                        </p:tgtEl>
                                      </p:cBhvr>
                                    </p:animEffect>
                                    <p:anim calcmode="lin" valueType="num">
                                      <p:cBhvr>
                                        <p:cTn id="49" dur="750" fill="hold"/>
                                        <p:tgtEl>
                                          <p:spTgt spid="65"/>
                                        </p:tgtEl>
                                        <p:attrNameLst>
                                          <p:attrName>ppt_x</p:attrName>
                                        </p:attrNameLst>
                                      </p:cBhvr>
                                      <p:tavLst>
                                        <p:tav tm="0">
                                          <p:val>
                                            <p:strVal val="#ppt_x"/>
                                          </p:val>
                                        </p:tav>
                                        <p:tav tm="100000">
                                          <p:val>
                                            <p:strVal val="#ppt_x"/>
                                          </p:val>
                                        </p:tav>
                                      </p:tavLst>
                                    </p:anim>
                                    <p:anim calcmode="lin" valueType="num">
                                      <p:cBhvr>
                                        <p:cTn id="50" dur="750" fill="hold"/>
                                        <p:tgtEl>
                                          <p:spTgt spid="65"/>
                                        </p:tgtEl>
                                        <p:attrNameLst>
                                          <p:attrName>ppt_y</p:attrName>
                                        </p:attrNameLst>
                                      </p:cBhvr>
                                      <p:tavLst>
                                        <p:tav tm="0">
                                          <p:val>
                                            <p:strVal val="#ppt_y-.1"/>
                                          </p:val>
                                        </p:tav>
                                        <p:tav tm="100000">
                                          <p:val>
                                            <p:strVal val="#ppt_y"/>
                                          </p:val>
                                        </p:tav>
                                      </p:tavLst>
                                    </p:anim>
                                  </p:childTnLst>
                                </p:cTn>
                              </p:par>
                              <p:par>
                                <p:cTn id="51" presetID="47" presetClass="entr" presetSubtype="0" fill="hold" nodeType="withEffect">
                                  <p:stCondLst>
                                    <p:cond delay="250"/>
                                  </p:stCondLst>
                                  <p:childTnLst>
                                    <p:set>
                                      <p:cBhvr>
                                        <p:cTn id="52" dur="1" fill="hold">
                                          <p:stCondLst>
                                            <p:cond delay="0"/>
                                          </p:stCondLst>
                                        </p:cTn>
                                        <p:tgtEl>
                                          <p:spTgt spid="70"/>
                                        </p:tgtEl>
                                        <p:attrNameLst>
                                          <p:attrName>style.visibility</p:attrName>
                                        </p:attrNameLst>
                                      </p:cBhvr>
                                      <p:to>
                                        <p:strVal val="visible"/>
                                      </p:to>
                                    </p:set>
                                    <p:animEffect transition="in" filter="fade">
                                      <p:cBhvr>
                                        <p:cTn id="53" dur="750"/>
                                        <p:tgtEl>
                                          <p:spTgt spid="70"/>
                                        </p:tgtEl>
                                      </p:cBhvr>
                                    </p:animEffect>
                                    <p:anim calcmode="lin" valueType="num">
                                      <p:cBhvr>
                                        <p:cTn id="54" dur="750" fill="hold"/>
                                        <p:tgtEl>
                                          <p:spTgt spid="70"/>
                                        </p:tgtEl>
                                        <p:attrNameLst>
                                          <p:attrName>ppt_x</p:attrName>
                                        </p:attrNameLst>
                                      </p:cBhvr>
                                      <p:tavLst>
                                        <p:tav tm="0">
                                          <p:val>
                                            <p:strVal val="#ppt_x"/>
                                          </p:val>
                                        </p:tav>
                                        <p:tav tm="100000">
                                          <p:val>
                                            <p:strVal val="#ppt_x"/>
                                          </p:val>
                                        </p:tav>
                                      </p:tavLst>
                                    </p:anim>
                                    <p:anim calcmode="lin" valueType="num">
                                      <p:cBhvr>
                                        <p:cTn id="55" dur="750" fill="hold"/>
                                        <p:tgtEl>
                                          <p:spTgt spid="70"/>
                                        </p:tgtEl>
                                        <p:attrNameLst>
                                          <p:attrName>ppt_y</p:attrName>
                                        </p:attrNameLst>
                                      </p:cBhvr>
                                      <p:tavLst>
                                        <p:tav tm="0">
                                          <p:val>
                                            <p:strVal val="#ppt_y-.1"/>
                                          </p:val>
                                        </p:tav>
                                        <p:tav tm="100000">
                                          <p:val>
                                            <p:strVal val="#ppt_y"/>
                                          </p:val>
                                        </p:tav>
                                      </p:tavLst>
                                    </p:anim>
                                  </p:childTnLst>
                                </p:cTn>
                              </p:par>
                              <p:par>
                                <p:cTn id="56" presetID="47" presetClass="entr" presetSubtype="0" fill="hold" nodeType="withEffect">
                                  <p:stCondLst>
                                    <p:cond delay="250"/>
                                  </p:stCondLst>
                                  <p:childTnLst>
                                    <p:set>
                                      <p:cBhvr>
                                        <p:cTn id="57" dur="1" fill="hold">
                                          <p:stCondLst>
                                            <p:cond delay="0"/>
                                          </p:stCondLst>
                                        </p:cTn>
                                        <p:tgtEl>
                                          <p:spTgt spid="75"/>
                                        </p:tgtEl>
                                        <p:attrNameLst>
                                          <p:attrName>style.visibility</p:attrName>
                                        </p:attrNameLst>
                                      </p:cBhvr>
                                      <p:to>
                                        <p:strVal val="visible"/>
                                      </p:to>
                                    </p:set>
                                    <p:animEffect transition="in" filter="fade">
                                      <p:cBhvr>
                                        <p:cTn id="58" dur="750"/>
                                        <p:tgtEl>
                                          <p:spTgt spid="75"/>
                                        </p:tgtEl>
                                      </p:cBhvr>
                                    </p:animEffect>
                                    <p:anim calcmode="lin" valueType="num">
                                      <p:cBhvr>
                                        <p:cTn id="59" dur="750" fill="hold"/>
                                        <p:tgtEl>
                                          <p:spTgt spid="75"/>
                                        </p:tgtEl>
                                        <p:attrNameLst>
                                          <p:attrName>ppt_x</p:attrName>
                                        </p:attrNameLst>
                                      </p:cBhvr>
                                      <p:tavLst>
                                        <p:tav tm="0">
                                          <p:val>
                                            <p:strVal val="#ppt_x"/>
                                          </p:val>
                                        </p:tav>
                                        <p:tav tm="100000">
                                          <p:val>
                                            <p:strVal val="#ppt_x"/>
                                          </p:val>
                                        </p:tav>
                                      </p:tavLst>
                                    </p:anim>
                                    <p:anim calcmode="lin" valueType="num">
                                      <p:cBhvr>
                                        <p:cTn id="60" dur="750" fill="hold"/>
                                        <p:tgtEl>
                                          <p:spTgt spid="75"/>
                                        </p:tgtEl>
                                        <p:attrNameLst>
                                          <p:attrName>ppt_y</p:attrName>
                                        </p:attrNameLst>
                                      </p:cBhvr>
                                      <p:tavLst>
                                        <p:tav tm="0">
                                          <p:val>
                                            <p:strVal val="#ppt_y-.1"/>
                                          </p:val>
                                        </p:tav>
                                        <p:tav tm="100000">
                                          <p:val>
                                            <p:strVal val="#ppt_y"/>
                                          </p:val>
                                        </p:tav>
                                      </p:tavLst>
                                    </p:anim>
                                  </p:childTnLst>
                                </p:cTn>
                              </p:par>
                              <p:par>
                                <p:cTn id="61" presetID="47" presetClass="entr" presetSubtype="0" fill="hold" nodeType="withEffect">
                                  <p:stCondLst>
                                    <p:cond delay="250"/>
                                  </p:stCondLst>
                                  <p:childTnLst>
                                    <p:set>
                                      <p:cBhvr>
                                        <p:cTn id="62" dur="1" fill="hold">
                                          <p:stCondLst>
                                            <p:cond delay="0"/>
                                          </p:stCondLst>
                                        </p:cTn>
                                        <p:tgtEl>
                                          <p:spTgt spid="80"/>
                                        </p:tgtEl>
                                        <p:attrNameLst>
                                          <p:attrName>style.visibility</p:attrName>
                                        </p:attrNameLst>
                                      </p:cBhvr>
                                      <p:to>
                                        <p:strVal val="visible"/>
                                      </p:to>
                                    </p:set>
                                    <p:animEffect transition="in" filter="fade">
                                      <p:cBhvr>
                                        <p:cTn id="63" dur="750"/>
                                        <p:tgtEl>
                                          <p:spTgt spid="80"/>
                                        </p:tgtEl>
                                      </p:cBhvr>
                                    </p:animEffect>
                                    <p:anim calcmode="lin" valueType="num">
                                      <p:cBhvr>
                                        <p:cTn id="64" dur="750" fill="hold"/>
                                        <p:tgtEl>
                                          <p:spTgt spid="80"/>
                                        </p:tgtEl>
                                        <p:attrNameLst>
                                          <p:attrName>ppt_x</p:attrName>
                                        </p:attrNameLst>
                                      </p:cBhvr>
                                      <p:tavLst>
                                        <p:tav tm="0">
                                          <p:val>
                                            <p:strVal val="#ppt_x"/>
                                          </p:val>
                                        </p:tav>
                                        <p:tav tm="100000">
                                          <p:val>
                                            <p:strVal val="#ppt_x"/>
                                          </p:val>
                                        </p:tav>
                                      </p:tavLst>
                                    </p:anim>
                                    <p:anim calcmode="lin" valueType="num">
                                      <p:cBhvr>
                                        <p:cTn id="65" dur="750" fill="hold"/>
                                        <p:tgtEl>
                                          <p:spTgt spid="80"/>
                                        </p:tgtEl>
                                        <p:attrNameLst>
                                          <p:attrName>ppt_y</p:attrName>
                                        </p:attrNameLst>
                                      </p:cBhvr>
                                      <p:tavLst>
                                        <p:tav tm="0">
                                          <p:val>
                                            <p:strVal val="#ppt_y-.1"/>
                                          </p:val>
                                        </p:tav>
                                        <p:tav tm="100000">
                                          <p:val>
                                            <p:strVal val="#ppt_y"/>
                                          </p:val>
                                        </p:tav>
                                      </p:tavLst>
                                    </p:anim>
                                  </p:childTnLst>
                                </p:cTn>
                              </p:par>
                              <p:par>
                                <p:cTn id="66" presetID="47" presetClass="entr" presetSubtype="0" fill="hold" nodeType="withEffect">
                                  <p:stCondLst>
                                    <p:cond delay="250"/>
                                  </p:stCondLst>
                                  <p:childTnLst>
                                    <p:set>
                                      <p:cBhvr>
                                        <p:cTn id="67" dur="1" fill="hold">
                                          <p:stCondLst>
                                            <p:cond delay="0"/>
                                          </p:stCondLst>
                                        </p:cTn>
                                        <p:tgtEl>
                                          <p:spTgt spid="85"/>
                                        </p:tgtEl>
                                        <p:attrNameLst>
                                          <p:attrName>style.visibility</p:attrName>
                                        </p:attrNameLst>
                                      </p:cBhvr>
                                      <p:to>
                                        <p:strVal val="visible"/>
                                      </p:to>
                                    </p:set>
                                    <p:animEffect transition="in" filter="fade">
                                      <p:cBhvr>
                                        <p:cTn id="68" dur="750"/>
                                        <p:tgtEl>
                                          <p:spTgt spid="85"/>
                                        </p:tgtEl>
                                      </p:cBhvr>
                                    </p:animEffect>
                                    <p:anim calcmode="lin" valueType="num">
                                      <p:cBhvr>
                                        <p:cTn id="69" dur="750" fill="hold"/>
                                        <p:tgtEl>
                                          <p:spTgt spid="85"/>
                                        </p:tgtEl>
                                        <p:attrNameLst>
                                          <p:attrName>ppt_x</p:attrName>
                                        </p:attrNameLst>
                                      </p:cBhvr>
                                      <p:tavLst>
                                        <p:tav tm="0">
                                          <p:val>
                                            <p:strVal val="#ppt_x"/>
                                          </p:val>
                                        </p:tav>
                                        <p:tav tm="100000">
                                          <p:val>
                                            <p:strVal val="#ppt_x"/>
                                          </p:val>
                                        </p:tav>
                                      </p:tavLst>
                                    </p:anim>
                                    <p:anim calcmode="lin" valueType="num">
                                      <p:cBhvr>
                                        <p:cTn id="70" dur="750" fill="hold"/>
                                        <p:tgtEl>
                                          <p:spTgt spid="85"/>
                                        </p:tgtEl>
                                        <p:attrNameLst>
                                          <p:attrName>ppt_y</p:attrName>
                                        </p:attrNameLst>
                                      </p:cBhvr>
                                      <p:tavLst>
                                        <p:tav tm="0">
                                          <p:val>
                                            <p:strVal val="#ppt_y-.1"/>
                                          </p:val>
                                        </p:tav>
                                        <p:tav tm="100000">
                                          <p:val>
                                            <p:strVal val="#ppt_y"/>
                                          </p:val>
                                        </p:tav>
                                      </p:tavLst>
                                    </p:anim>
                                  </p:childTnLst>
                                </p:cTn>
                              </p:par>
                              <p:par>
                                <p:cTn id="71" presetID="47" presetClass="entr" presetSubtype="0" fill="hold" nodeType="withEffect">
                                  <p:stCondLst>
                                    <p:cond delay="250"/>
                                  </p:stCondLst>
                                  <p:childTnLst>
                                    <p:set>
                                      <p:cBhvr>
                                        <p:cTn id="72" dur="1" fill="hold">
                                          <p:stCondLst>
                                            <p:cond delay="0"/>
                                          </p:stCondLst>
                                        </p:cTn>
                                        <p:tgtEl>
                                          <p:spTgt spid="90"/>
                                        </p:tgtEl>
                                        <p:attrNameLst>
                                          <p:attrName>style.visibility</p:attrName>
                                        </p:attrNameLst>
                                      </p:cBhvr>
                                      <p:to>
                                        <p:strVal val="visible"/>
                                      </p:to>
                                    </p:set>
                                    <p:animEffect transition="in" filter="fade">
                                      <p:cBhvr>
                                        <p:cTn id="73" dur="750"/>
                                        <p:tgtEl>
                                          <p:spTgt spid="90"/>
                                        </p:tgtEl>
                                      </p:cBhvr>
                                    </p:animEffect>
                                    <p:anim calcmode="lin" valueType="num">
                                      <p:cBhvr>
                                        <p:cTn id="74" dur="750" fill="hold"/>
                                        <p:tgtEl>
                                          <p:spTgt spid="90"/>
                                        </p:tgtEl>
                                        <p:attrNameLst>
                                          <p:attrName>ppt_x</p:attrName>
                                        </p:attrNameLst>
                                      </p:cBhvr>
                                      <p:tavLst>
                                        <p:tav tm="0">
                                          <p:val>
                                            <p:strVal val="#ppt_x"/>
                                          </p:val>
                                        </p:tav>
                                        <p:tav tm="100000">
                                          <p:val>
                                            <p:strVal val="#ppt_x"/>
                                          </p:val>
                                        </p:tav>
                                      </p:tavLst>
                                    </p:anim>
                                    <p:anim calcmode="lin" valueType="num">
                                      <p:cBhvr>
                                        <p:cTn id="75" dur="750" fill="hold"/>
                                        <p:tgtEl>
                                          <p:spTgt spid="90"/>
                                        </p:tgtEl>
                                        <p:attrNameLst>
                                          <p:attrName>ppt_y</p:attrName>
                                        </p:attrNameLst>
                                      </p:cBhvr>
                                      <p:tavLst>
                                        <p:tav tm="0">
                                          <p:val>
                                            <p:strVal val="#ppt_y-.1"/>
                                          </p:val>
                                        </p:tav>
                                        <p:tav tm="100000">
                                          <p:val>
                                            <p:strVal val="#ppt_y"/>
                                          </p:val>
                                        </p:tav>
                                      </p:tavLst>
                                    </p:anim>
                                  </p:childTnLst>
                                </p:cTn>
                              </p:par>
                              <p:par>
                                <p:cTn id="76" presetID="47" presetClass="entr" presetSubtype="0" fill="hold" nodeType="withEffect">
                                  <p:stCondLst>
                                    <p:cond delay="250"/>
                                  </p:stCondLst>
                                  <p:childTnLst>
                                    <p:set>
                                      <p:cBhvr>
                                        <p:cTn id="77" dur="1" fill="hold">
                                          <p:stCondLst>
                                            <p:cond delay="0"/>
                                          </p:stCondLst>
                                        </p:cTn>
                                        <p:tgtEl>
                                          <p:spTgt spid="96"/>
                                        </p:tgtEl>
                                        <p:attrNameLst>
                                          <p:attrName>style.visibility</p:attrName>
                                        </p:attrNameLst>
                                      </p:cBhvr>
                                      <p:to>
                                        <p:strVal val="visible"/>
                                      </p:to>
                                    </p:set>
                                    <p:animEffect transition="in" filter="fade">
                                      <p:cBhvr>
                                        <p:cTn id="78" dur="750"/>
                                        <p:tgtEl>
                                          <p:spTgt spid="96"/>
                                        </p:tgtEl>
                                      </p:cBhvr>
                                    </p:animEffect>
                                    <p:anim calcmode="lin" valueType="num">
                                      <p:cBhvr>
                                        <p:cTn id="79" dur="750" fill="hold"/>
                                        <p:tgtEl>
                                          <p:spTgt spid="96"/>
                                        </p:tgtEl>
                                        <p:attrNameLst>
                                          <p:attrName>ppt_x</p:attrName>
                                        </p:attrNameLst>
                                      </p:cBhvr>
                                      <p:tavLst>
                                        <p:tav tm="0">
                                          <p:val>
                                            <p:strVal val="#ppt_x"/>
                                          </p:val>
                                        </p:tav>
                                        <p:tav tm="100000">
                                          <p:val>
                                            <p:strVal val="#ppt_x"/>
                                          </p:val>
                                        </p:tav>
                                      </p:tavLst>
                                    </p:anim>
                                    <p:anim calcmode="lin" valueType="num">
                                      <p:cBhvr>
                                        <p:cTn id="80" dur="750" fill="hold"/>
                                        <p:tgtEl>
                                          <p:spTgt spid="96"/>
                                        </p:tgtEl>
                                        <p:attrNameLst>
                                          <p:attrName>ppt_y</p:attrName>
                                        </p:attrNameLst>
                                      </p:cBhvr>
                                      <p:tavLst>
                                        <p:tav tm="0">
                                          <p:val>
                                            <p:strVal val="#ppt_y-.1"/>
                                          </p:val>
                                        </p:tav>
                                        <p:tav tm="100000">
                                          <p:val>
                                            <p:strVal val="#ppt_y"/>
                                          </p:val>
                                        </p:tav>
                                      </p:tavLst>
                                    </p:anim>
                                  </p:childTnLst>
                                </p:cTn>
                              </p:par>
                              <p:par>
                                <p:cTn id="81" presetID="47" presetClass="entr" presetSubtype="0" fill="hold" nodeType="withEffect">
                                  <p:stCondLst>
                                    <p:cond delay="250"/>
                                  </p:stCondLst>
                                  <p:childTnLst>
                                    <p:set>
                                      <p:cBhvr>
                                        <p:cTn id="82" dur="1" fill="hold">
                                          <p:stCondLst>
                                            <p:cond delay="0"/>
                                          </p:stCondLst>
                                        </p:cTn>
                                        <p:tgtEl>
                                          <p:spTgt spid="101"/>
                                        </p:tgtEl>
                                        <p:attrNameLst>
                                          <p:attrName>style.visibility</p:attrName>
                                        </p:attrNameLst>
                                      </p:cBhvr>
                                      <p:to>
                                        <p:strVal val="visible"/>
                                      </p:to>
                                    </p:set>
                                    <p:animEffect transition="in" filter="fade">
                                      <p:cBhvr>
                                        <p:cTn id="83" dur="750"/>
                                        <p:tgtEl>
                                          <p:spTgt spid="101"/>
                                        </p:tgtEl>
                                      </p:cBhvr>
                                    </p:animEffect>
                                    <p:anim calcmode="lin" valueType="num">
                                      <p:cBhvr>
                                        <p:cTn id="84" dur="750" fill="hold"/>
                                        <p:tgtEl>
                                          <p:spTgt spid="101"/>
                                        </p:tgtEl>
                                        <p:attrNameLst>
                                          <p:attrName>ppt_x</p:attrName>
                                        </p:attrNameLst>
                                      </p:cBhvr>
                                      <p:tavLst>
                                        <p:tav tm="0">
                                          <p:val>
                                            <p:strVal val="#ppt_x"/>
                                          </p:val>
                                        </p:tav>
                                        <p:tav tm="100000">
                                          <p:val>
                                            <p:strVal val="#ppt_x"/>
                                          </p:val>
                                        </p:tav>
                                      </p:tavLst>
                                    </p:anim>
                                    <p:anim calcmode="lin" valueType="num">
                                      <p:cBhvr>
                                        <p:cTn id="85" dur="750" fill="hold"/>
                                        <p:tgtEl>
                                          <p:spTgt spid="101"/>
                                        </p:tgtEl>
                                        <p:attrNameLst>
                                          <p:attrName>ppt_y</p:attrName>
                                        </p:attrNameLst>
                                      </p:cBhvr>
                                      <p:tavLst>
                                        <p:tav tm="0">
                                          <p:val>
                                            <p:strVal val="#ppt_y-.1"/>
                                          </p:val>
                                        </p:tav>
                                        <p:tav tm="100000">
                                          <p:val>
                                            <p:strVal val="#ppt_y"/>
                                          </p:val>
                                        </p:tav>
                                      </p:tavLst>
                                    </p:anim>
                                  </p:childTnLst>
                                </p:cTn>
                              </p:par>
                              <p:par>
                                <p:cTn id="86" presetID="47" presetClass="entr" presetSubtype="0" fill="hold" nodeType="withEffect">
                                  <p:stCondLst>
                                    <p:cond delay="250"/>
                                  </p:stCondLst>
                                  <p:childTnLst>
                                    <p:set>
                                      <p:cBhvr>
                                        <p:cTn id="87" dur="1" fill="hold">
                                          <p:stCondLst>
                                            <p:cond delay="0"/>
                                          </p:stCondLst>
                                        </p:cTn>
                                        <p:tgtEl>
                                          <p:spTgt spid="106"/>
                                        </p:tgtEl>
                                        <p:attrNameLst>
                                          <p:attrName>style.visibility</p:attrName>
                                        </p:attrNameLst>
                                      </p:cBhvr>
                                      <p:to>
                                        <p:strVal val="visible"/>
                                      </p:to>
                                    </p:set>
                                    <p:animEffect transition="in" filter="fade">
                                      <p:cBhvr>
                                        <p:cTn id="88" dur="750"/>
                                        <p:tgtEl>
                                          <p:spTgt spid="106"/>
                                        </p:tgtEl>
                                      </p:cBhvr>
                                    </p:animEffect>
                                    <p:anim calcmode="lin" valueType="num">
                                      <p:cBhvr>
                                        <p:cTn id="89" dur="750" fill="hold"/>
                                        <p:tgtEl>
                                          <p:spTgt spid="106"/>
                                        </p:tgtEl>
                                        <p:attrNameLst>
                                          <p:attrName>ppt_x</p:attrName>
                                        </p:attrNameLst>
                                      </p:cBhvr>
                                      <p:tavLst>
                                        <p:tav tm="0">
                                          <p:val>
                                            <p:strVal val="#ppt_x"/>
                                          </p:val>
                                        </p:tav>
                                        <p:tav tm="100000">
                                          <p:val>
                                            <p:strVal val="#ppt_x"/>
                                          </p:val>
                                        </p:tav>
                                      </p:tavLst>
                                    </p:anim>
                                    <p:anim calcmode="lin" valueType="num">
                                      <p:cBhvr>
                                        <p:cTn id="90" dur="750" fill="hold"/>
                                        <p:tgtEl>
                                          <p:spTgt spid="10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0221"/>
          </a:xfrm>
          <a:solidFill>
            <a:srgbClr val="00B050"/>
          </a:solidFill>
        </p:spPr>
        <p:style>
          <a:lnRef idx="1">
            <a:schemeClr val="accent6"/>
          </a:lnRef>
          <a:fillRef idx="3">
            <a:schemeClr val="accent6"/>
          </a:fillRef>
          <a:effectRef idx="2">
            <a:schemeClr val="accent6"/>
          </a:effectRef>
          <a:fontRef idx="minor">
            <a:schemeClr val="lt1"/>
          </a:fontRef>
        </p:style>
        <p:txBody>
          <a:bodyPr>
            <a:normAutofit/>
          </a:bodyPr>
          <a:lstStyle/>
          <a:p>
            <a:pPr algn="ctr"/>
            <a:r>
              <a:rPr lang="tr-TR" sz="2000" dirty="0" smtClean="0">
                <a:solidFill>
                  <a:schemeClr val="bg1"/>
                </a:solidFill>
              </a:rPr>
              <a:t>AMAÇLARINI BELİRLE</a:t>
            </a:r>
            <a:endParaRPr lang="id-ID" sz="2000" dirty="0">
              <a:solidFill>
                <a:schemeClr val="bg1"/>
              </a:solidFill>
            </a:endParaRPr>
          </a:p>
        </p:txBody>
      </p:sp>
      <p:sp>
        <p:nvSpPr>
          <p:cNvPr id="3" name="Metin kutusu 2"/>
          <p:cNvSpPr txBox="1"/>
          <p:nvPr/>
        </p:nvSpPr>
        <p:spPr>
          <a:xfrm>
            <a:off x="762000" y="2333625"/>
            <a:ext cx="5619750" cy="369332"/>
          </a:xfrm>
          <a:prstGeom prst="rect">
            <a:avLst/>
          </a:prstGeom>
          <a:noFill/>
        </p:spPr>
        <p:txBody>
          <a:bodyPr wrap="square" rtlCol="0">
            <a:spAutoFit/>
          </a:bodyPr>
          <a:lstStyle/>
          <a:p>
            <a:r>
              <a:rPr lang="tr-TR" dirty="0" smtClean="0"/>
              <a:t>.</a:t>
            </a:r>
            <a:endParaRPr lang="tr-TR" dirty="0"/>
          </a:p>
        </p:txBody>
      </p:sp>
      <p:sp>
        <p:nvSpPr>
          <p:cNvPr id="18" name="35 Yuvarlatılmış Dikdörtgen"/>
          <p:cNvSpPr/>
          <p:nvPr/>
        </p:nvSpPr>
        <p:spPr>
          <a:xfrm>
            <a:off x="1028699" y="1651515"/>
            <a:ext cx="7153275" cy="3091935"/>
          </a:xfrm>
          <a:prstGeom prst="roundRect">
            <a:avLst/>
          </a:prstGeom>
          <a:solidFill>
            <a:srgbClr val="00B050"/>
          </a:solidFill>
        </p:spPr>
        <p:style>
          <a:lnRef idx="3">
            <a:schemeClr val="lt1"/>
          </a:lnRef>
          <a:fillRef idx="1">
            <a:schemeClr val="accent3"/>
          </a:fillRef>
          <a:effectRef idx="1">
            <a:schemeClr val="accent3"/>
          </a:effectRef>
          <a:fontRef idx="minor">
            <a:schemeClr val="lt1"/>
          </a:fontRef>
        </p:style>
        <p:txBody>
          <a:bodyPr rtlCol="0" anchor="ctr"/>
          <a:lstStyle/>
          <a:p>
            <a:pPr algn="just">
              <a:lnSpc>
                <a:spcPct val="150000"/>
              </a:lnSpc>
            </a:pPr>
            <a:r>
              <a:rPr lang="tr-TR" dirty="0">
                <a:solidFill>
                  <a:schemeClr val="bg1"/>
                </a:solidFill>
              </a:rPr>
              <a:t>Birey başarılı olmak için amacını açık ve net bir şekilde ortaya koyması  ve bireyin belirlediği amaca inanması gerekir. Belirlenen amaca yönelik plan yapmak ise bireyi başarıya götürecek en önemli adımdır. Belirlenen amacın ulaşılabilir ve motive edici olmasına dikkat </a:t>
            </a:r>
            <a:r>
              <a:rPr lang="tr-TR" dirty="0" smtClean="0">
                <a:solidFill>
                  <a:schemeClr val="bg1"/>
                </a:solidFill>
              </a:rPr>
              <a:t>edilmelidir.</a:t>
            </a:r>
            <a:endParaRPr lang="tr-TR" dirty="0">
              <a:solidFill>
                <a:schemeClr val="bg1"/>
              </a:solidFill>
            </a:endParaRPr>
          </a:p>
        </p:txBody>
      </p:sp>
    </p:spTree>
    <p:extLst>
      <p:ext uri="{BB962C8B-B14F-4D97-AF65-F5344CB8AC3E}">
        <p14:creationId xmlns:p14="http://schemas.microsoft.com/office/powerpoint/2010/main" val="4109681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Ultimate Revision">
      <a:dk1>
        <a:sysClr val="windowText" lastClr="000000"/>
      </a:dk1>
      <a:lt1>
        <a:sysClr val="window" lastClr="FFFFFF"/>
      </a:lt1>
      <a:dk2>
        <a:srgbClr val="7F7F7F"/>
      </a:dk2>
      <a:lt2>
        <a:srgbClr val="E7E6E6"/>
      </a:lt2>
      <a:accent1>
        <a:srgbClr val="7FBC41"/>
      </a:accent1>
      <a:accent2>
        <a:srgbClr val="31A8DF"/>
      </a:accent2>
      <a:accent3>
        <a:srgbClr val="EC5724"/>
      </a:accent3>
      <a:accent4>
        <a:srgbClr val="FDB817"/>
      </a:accent4>
      <a:accent5>
        <a:srgbClr val="7B67AD"/>
      </a:accent5>
      <a:accent6>
        <a:srgbClr val="BB2326"/>
      </a:accent6>
      <a:hlink>
        <a:srgbClr val="0563C1"/>
      </a:hlink>
      <a:folHlink>
        <a:srgbClr val="954F72"/>
      </a:folHlink>
    </a:clrScheme>
    <a:fontScheme name="Custom 10">
      <a:majorFont>
        <a:latin typeface="ubuntu"/>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11199</TotalTime>
  <Words>843</Words>
  <Application>Microsoft Office PowerPoint</Application>
  <PresentationFormat>Ekran Gösterisi (4:3)</PresentationFormat>
  <Paragraphs>115</Paragraphs>
  <Slides>19</Slides>
  <Notes>1</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Theme</vt:lpstr>
      <vt:lpstr>PowerPoint Sunusu</vt:lpstr>
      <vt:lpstr>BAŞARI</vt:lpstr>
      <vt:lpstr>OKUL BAŞARISINI ETKİLEYEN FAKTÖRLER</vt:lpstr>
      <vt:lpstr>OKUL BAŞARISINI ETKİLEYEN FAKTÖRLER</vt:lpstr>
      <vt:lpstr>OKUL BAŞARISINI ETKİLEYEN FAKTÖRLER</vt:lpstr>
      <vt:lpstr>OKUL BAŞARISINI ETKİLEYEN FAKTÖRLER</vt:lpstr>
      <vt:lpstr>BAŞARI</vt:lpstr>
      <vt:lpstr>OKUL BAŞARISINI ARTIRMAK İÇİN</vt:lpstr>
      <vt:lpstr>AMAÇLARINI BELİRLE</vt:lpstr>
      <vt:lpstr>PowerPoint Sunusu</vt:lpstr>
      <vt:lpstr>PowerPoint Sunusu</vt:lpstr>
      <vt:lpstr>ETKİLİ BİR ŞEKİLDE DİNLE</vt:lpstr>
      <vt:lpstr>DÜZENLİ TEKRAR YAP</vt:lpstr>
      <vt:lpstr>UYGUN ÇALIŞMA ORTAMI OLUŞTUR.</vt:lpstr>
      <vt:lpstr>KENDİ ÖĞRENME STİLİNİZİ OLUŞTURUN.</vt:lpstr>
      <vt:lpstr>ÇALIŞMA SÜRENİ BELİRLE</vt:lpstr>
      <vt:lpstr>KİTAP OKUYUN</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Muse</dc:creator>
  <cp:lastModifiedBy>n</cp:lastModifiedBy>
  <cp:revision>627</cp:revision>
  <dcterms:created xsi:type="dcterms:W3CDTF">2014-12-21T04:26:02Z</dcterms:created>
  <dcterms:modified xsi:type="dcterms:W3CDTF">2022-09-14T07:32:55Z</dcterms:modified>
</cp:coreProperties>
</file>