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81" r:id="rId19"/>
    <p:sldId id="283" r:id="rId20"/>
    <p:sldId id="284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3" r:id="rId35"/>
    <p:sldId id="300" r:id="rId36"/>
  </p:sldIdLst>
  <p:sldSz cx="10693400" cy="7562850"/>
  <p:notesSz cx="756285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7310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4284418" y="1"/>
            <a:ext cx="3276187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E593C-B546-47E2-A337-6D0C9AE171F9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10156935"/>
            <a:ext cx="3277310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284418" y="10156935"/>
            <a:ext cx="3276187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CC5E9-305E-48C5-A7BD-6B9D4963BD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45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60704" y="4800600"/>
            <a:ext cx="3133725" cy="553720"/>
          </a:xfrm>
          <a:custGeom>
            <a:avLst/>
            <a:gdLst/>
            <a:ahLst/>
            <a:cxnLst/>
            <a:rect l="l" t="t" r="r" b="b"/>
            <a:pathLst>
              <a:path w="3133725" h="553720">
                <a:moveTo>
                  <a:pt x="3041903" y="553211"/>
                </a:moveTo>
                <a:lnTo>
                  <a:pt x="91439" y="553211"/>
                </a:lnTo>
                <a:lnTo>
                  <a:pt x="55935" y="545996"/>
                </a:lnTo>
                <a:lnTo>
                  <a:pt x="26860" y="526351"/>
                </a:lnTo>
                <a:lnTo>
                  <a:pt x="7215" y="497276"/>
                </a:lnTo>
                <a:lnTo>
                  <a:pt x="0" y="461772"/>
                </a:lnTo>
                <a:lnTo>
                  <a:pt x="0" y="92963"/>
                </a:lnTo>
                <a:lnTo>
                  <a:pt x="7215" y="57221"/>
                </a:lnTo>
                <a:lnTo>
                  <a:pt x="26860" y="27622"/>
                </a:lnTo>
                <a:lnTo>
                  <a:pt x="55935" y="7453"/>
                </a:lnTo>
                <a:lnTo>
                  <a:pt x="91439" y="0"/>
                </a:lnTo>
                <a:lnTo>
                  <a:pt x="3041903" y="0"/>
                </a:lnTo>
                <a:lnTo>
                  <a:pt x="3077408" y="7453"/>
                </a:lnTo>
                <a:lnTo>
                  <a:pt x="3106483" y="27622"/>
                </a:lnTo>
                <a:lnTo>
                  <a:pt x="3126128" y="57221"/>
                </a:lnTo>
                <a:lnTo>
                  <a:pt x="3133343" y="92963"/>
                </a:lnTo>
                <a:lnTo>
                  <a:pt x="3133343" y="461772"/>
                </a:lnTo>
                <a:lnTo>
                  <a:pt x="3126128" y="497276"/>
                </a:lnTo>
                <a:lnTo>
                  <a:pt x="3106483" y="526351"/>
                </a:lnTo>
                <a:lnTo>
                  <a:pt x="3077408" y="545996"/>
                </a:lnTo>
                <a:lnTo>
                  <a:pt x="3041903" y="553211"/>
                </a:lnTo>
                <a:close/>
              </a:path>
            </a:pathLst>
          </a:custGeom>
          <a:solidFill>
            <a:srgbClr val="A8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6852" y="1771785"/>
            <a:ext cx="3000375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446" y="986969"/>
            <a:ext cx="9895205" cy="61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601" y="1945663"/>
            <a:ext cx="9433560" cy="4403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-5080" algn="ctr">
              <a:lnSpc>
                <a:spcPts val="5920"/>
              </a:lnSpc>
              <a:spcBef>
                <a:spcPts val="620"/>
              </a:spcBef>
            </a:pPr>
            <a:r>
              <a:rPr sz="5250" spc="-10" dirty="0"/>
              <a:t>AKRAN </a:t>
            </a:r>
            <a:r>
              <a:rPr sz="5250" spc="-20" dirty="0"/>
              <a:t>ZORBALIĞI</a:t>
            </a:r>
            <a:endParaRPr sz="5250"/>
          </a:p>
          <a:p>
            <a:pPr algn="ctr">
              <a:lnSpc>
                <a:spcPts val="4180"/>
              </a:lnSpc>
            </a:pPr>
            <a:r>
              <a:rPr b="0" spc="-10" dirty="0">
                <a:latin typeface="Calibri"/>
                <a:cs typeface="Calibri"/>
              </a:rPr>
              <a:t>(Lise)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3741" y="4809285"/>
            <a:ext cx="28238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8632" y="3898391"/>
            <a:ext cx="1274445" cy="64135"/>
          </a:xfrm>
          <a:custGeom>
            <a:avLst/>
            <a:gdLst/>
            <a:ahLst/>
            <a:cxnLst/>
            <a:rect l="l" t="t" r="r" b="b"/>
            <a:pathLst>
              <a:path w="1274445" h="64135">
                <a:moveTo>
                  <a:pt x="1267967" y="64007"/>
                </a:moveTo>
                <a:lnTo>
                  <a:pt x="4572" y="64007"/>
                </a:lnTo>
                <a:lnTo>
                  <a:pt x="0" y="59435"/>
                </a:lnTo>
                <a:lnTo>
                  <a:pt x="0" y="10667"/>
                </a:lnTo>
                <a:lnTo>
                  <a:pt x="0" y="4571"/>
                </a:lnTo>
                <a:lnTo>
                  <a:pt x="4572" y="0"/>
                </a:lnTo>
                <a:lnTo>
                  <a:pt x="1267967" y="0"/>
                </a:lnTo>
                <a:lnTo>
                  <a:pt x="1274063" y="4571"/>
                </a:lnTo>
                <a:lnTo>
                  <a:pt x="1274063" y="59435"/>
                </a:lnTo>
                <a:lnTo>
                  <a:pt x="1267967" y="6400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100" y="2414016"/>
            <a:ext cx="2186939" cy="15483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7388" y="2414016"/>
            <a:ext cx="2196083" cy="15529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7003" y="4081272"/>
            <a:ext cx="2193035" cy="15499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57388" y="4081272"/>
            <a:ext cx="2193036" cy="1549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06065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Cinsiyet</a:t>
            </a:r>
            <a:r>
              <a:rPr sz="3850" spc="-140" dirty="0"/>
              <a:t> </a:t>
            </a:r>
            <a:r>
              <a:rPr sz="3850" spc="-10" dirty="0"/>
              <a:t>Farklılıkları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4196" y="2024919"/>
            <a:ext cx="8634730" cy="303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27940" indent="-201295">
              <a:lnSpc>
                <a:spcPct val="100200"/>
              </a:lnSpc>
              <a:spcBef>
                <a:spcPts val="95"/>
              </a:spcBef>
              <a:buFont typeface="Arial"/>
              <a:buChar char="•"/>
              <a:tabLst>
                <a:tab pos="213360" algn="l"/>
              </a:tabLst>
            </a:pPr>
            <a:r>
              <a:rPr sz="2100" dirty="0">
                <a:latin typeface="Calibri"/>
                <a:cs typeface="Calibri"/>
              </a:rPr>
              <a:t>Genel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olarak,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erkeklerin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kızlara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oranla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daha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fazla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yaptığı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daha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fazla zorbalığa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maruz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kaldığı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bulunmuştur.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Ancak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türüne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göre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cinsiyet farklılıkları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bulunmaktadır.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4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sz="21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kızlara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kıyasla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daha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sıklıkla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sz="21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yaptığı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maruz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kaldığı</a:t>
            </a: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99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erkeklere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kıyasla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daha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sıklıkla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ilişkisel</a:t>
            </a:r>
            <a:r>
              <a:rPr sz="21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yaptığı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maruz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kaldığı</a:t>
            </a:r>
            <a:endParaRPr sz="2100">
              <a:latin typeface="Calibri"/>
              <a:cs typeface="Calibri"/>
            </a:endParaRPr>
          </a:p>
          <a:p>
            <a:pPr marL="213360" marR="5080" indent="-20129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360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sz="21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benzer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oranda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sz="21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yaptığı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maruz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kaldığı bulunmuştur.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3088" y="6443049"/>
            <a:ext cx="296418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(Craig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2009;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Rodkin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2015;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Türkmen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2013)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752" y="2133136"/>
            <a:ext cx="881824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182245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Önleyici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müdahale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çalışmaları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için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zorbalık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olaylarının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okulun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hangi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alanlarında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görüldüğünün </a:t>
            </a:r>
            <a:r>
              <a:rPr sz="1750" dirty="0">
                <a:latin typeface="Calibri"/>
                <a:cs typeface="Calibri"/>
              </a:rPr>
              <a:t>tespit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edilmesi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bu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alanların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güvenli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hale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getirilmesi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önemlidir.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Zorbalık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davranışları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özellikle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yetişkin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gözetimi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denetiminin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olmadığı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yerlerde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daha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yaygındır.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2" y="3649486"/>
            <a:ext cx="3192145" cy="190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Sınıf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Koridor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5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Tuvalet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Okul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bahçesi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5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Oyun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sahası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(basketbol,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futbol)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5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Kantin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Yemekhane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13" y="6055855"/>
            <a:ext cx="227520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6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sz="16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0000"/>
                </a:solidFill>
                <a:latin typeface="Calibri"/>
                <a:cs typeface="Calibri"/>
              </a:rPr>
              <a:t>sıklıkla</a:t>
            </a:r>
            <a:r>
              <a:rPr sz="16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0000"/>
                </a:solidFill>
                <a:latin typeface="Calibri"/>
                <a:cs typeface="Calibri"/>
              </a:rPr>
              <a:t>görülmekte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5582" y="1142479"/>
            <a:ext cx="3468370" cy="6146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Görüldüğü</a:t>
            </a:r>
            <a:r>
              <a:rPr sz="3850" spc="-80" dirty="0"/>
              <a:t> </a:t>
            </a:r>
            <a:r>
              <a:rPr sz="3850" spc="-25" dirty="0"/>
              <a:t>Yerler</a:t>
            </a:r>
            <a:endParaRPr sz="3850"/>
          </a:p>
        </p:txBody>
      </p:sp>
      <p:sp>
        <p:nvSpPr>
          <p:cNvPr id="6" name="object 6"/>
          <p:cNvSpPr txBox="1"/>
          <p:nvPr/>
        </p:nvSpPr>
        <p:spPr>
          <a:xfrm>
            <a:off x="4231674" y="3565983"/>
            <a:ext cx="3222625" cy="18910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Spor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salonu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soyunma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odası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Atölye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laboratuvar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Yangın</a:t>
            </a:r>
            <a:r>
              <a:rPr sz="1900" spc="-1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merdiveni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Okul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servisi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veya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okul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yolu</a:t>
            </a:r>
            <a:endParaRPr sz="1900">
              <a:latin typeface="Calibri"/>
              <a:cs typeface="Calibri"/>
            </a:endParaRPr>
          </a:p>
          <a:p>
            <a:pPr marL="212090" marR="426720" indent="-200025">
              <a:lnSpc>
                <a:spcPts val="2080"/>
              </a:lnSpc>
              <a:spcBef>
                <a:spcPts val="490"/>
              </a:spcBef>
              <a:buFont typeface="Arial"/>
              <a:buChar char="•"/>
              <a:tabLst>
                <a:tab pos="213360" algn="l"/>
              </a:tabLst>
            </a:pPr>
            <a:r>
              <a:rPr sz="1900" spc="-10" dirty="0">
                <a:latin typeface="Calibri"/>
                <a:cs typeface="Calibri"/>
              </a:rPr>
              <a:t>Yatakhane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banyo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(yatılı 	okullarda)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6994" y="6491839"/>
            <a:ext cx="226441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(Rivers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Smith,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1994;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Vaillancourt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2010)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344" y="3919728"/>
            <a:ext cx="3197351" cy="2060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701040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Akran</a:t>
            </a:r>
            <a:r>
              <a:rPr sz="3850" spc="-120" dirty="0"/>
              <a:t> </a:t>
            </a:r>
            <a:r>
              <a:rPr sz="3850" dirty="0"/>
              <a:t>Zorbalığında</a:t>
            </a:r>
            <a:r>
              <a:rPr sz="3850" spc="-140" dirty="0"/>
              <a:t> </a:t>
            </a:r>
            <a:r>
              <a:rPr sz="3850" dirty="0"/>
              <a:t>Farklı</a:t>
            </a:r>
            <a:r>
              <a:rPr sz="3850" spc="-114" dirty="0"/>
              <a:t> </a:t>
            </a:r>
            <a:r>
              <a:rPr sz="3850" dirty="0"/>
              <a:t>Öğrenci</a:t>
            </a:r>
            <a:r>
              <a:rPr sz="3850" spc="-150" dirty="0"/>
              <a:t> </a:t>
            </a:r>
            <a:r>
              <a:rPr sz="3850" spc="-10" dirty="0"/>
              <a:t>Rolleri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4138" y="2275071"/>
            <a:ext cx="8643620" cy="33401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Akran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zorbalığı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durumlarında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öğrenciler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arasında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farklı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rollerin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olduğu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görülmektedir.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2725" algn="l"/>
              </a:tabLst>
            </a:pP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Dört</a:t>
            </a:r>
            <a:r>
              <a:rPr sz="19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sz="19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grup: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13410" algn="l"/>
              </a:tabLst>
            </a:pPr>
            <a:r>
              <a:rPr sz="1900" b="1" dirty="0">
                <a:latin typeface="Calibri"/>
                <a:cs typeface="Calibri"/>
              </a:rPr>
              <a:t>Zorbalık yapan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öğrenciler: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Zorbalığı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başlatan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zorbalıkta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aktif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olarak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alanlar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13410" algn="l"/>
              </a:tabLst>
            </a:pPr>
            <a:r>
              <a:rPr sz="1900" b="1" dirty="0">
                <a:latin typeface="Calibri"/>
                <a:cs typeface="Calibri"/>
              </a:rPr>
              <a:t>Zorbalığa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maruz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kalan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öğrenciler:</a:t>
            </a:r>
            <a:r>
              <a:rPr sz="1900" b="1" spc="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Zorbalık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davranışlarına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birebir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maruz </a:t>
            </a:r>
            <a:r>
              <a:rPr sz="1900" spc="-10" dirty="0">
                <a:latin typeface="Calibri"/>
                <a:cs typeface="Calibri"/>
              </a:rPr>
              <a:t>kalanlar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13410" algn="l"/>
              </a:tabLst>
            </a:pPr>
            <a:r>
              <a:rPr sz="1900" b="1" dirty="0">
                <a:latin typeface="Calibri"/>
                <a:cs typeface="Calibri"/>
              </a:rPr>
              <a:t>Hem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zorbalık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yapan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hem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de</a:t>
            </a:r>
            <a:r>
              <a:rPr sz="1900" b="1" spc="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zorbalığa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maruz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kalan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öğrenciler: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13410" algn="l"/>
              </a:tabLst>
            </a:pPr>
            <a:r>
              <a:rPr sz="1900" b="1" dirty="0">
                <a:latin typeface="Calibri"/>
                <a:cs typeface="Calibri"/>
              </a:rPr>
              <a:t>İzleyici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öğrenciler</a:t>
            </a:r>
            <a:r>
              <a:rPr sz="1900" spc="-10" dirty="0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1014094" lvl="2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014094" algn="l"/>
              </a:tabLst>
            </a:pPr>
            <a:r>
              <a:rPr sz="1900" dirty="0">
                <a:latin typeface="Calibri"/>
                <a:cs typeface="Calibri"/>
              </a:rPr>
              <a:t>Zorbalığı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destekleyenler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(örn.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alkışlamak,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gülmek)</a:t>
            </a:r>
            <a:endParaRPr sz="1900">
              <a:latin typeface="Calibri"/>
              <a:cs typeface="Calibri"/>
            </a:endParaRPr>
          </a:p>
          <a:p>
            <a:pPr marL="1014094" lvl="2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014094" algn="l"/>
              </a:tabLst>
            </a:pPr>
            <a:r>
              <a:rPr sz="1900" dirty="0">
                <a:latin typeface="Calibri"/>
                <a:cs typeface="Calibri"/>
              </a:rPr>
              <a:t>İzlemekten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hoşlananlar</a:t>
            </a:r>
            <a:endParaRPr sz="1900">
              <a:latin typeface="Calibri"/>
              <a:cs typeface="Calibri"/>
            </a:endParaRPr>
          </a:p>
          <a:p>
            <a:pPr marL="1014094" lvl="2" indent="-20002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014094" algn="l"/>
              </a:tabLst>
            </a:pPr>
            <a:r>
              <a:rPr sz="1900" dirty="0">
                <a:latin typeface="Calibri"/>
                <a:cs typeface="Calibri"/>
              </a:rPr>
              <a:t>Yardım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edilmesi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gerektiğini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düşünen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ancak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yardım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etmeyenler</a:t>
            </a:r>
            <a:endParaRPr sz="1900">
              <a:latin typeface="Calibri"/>
              <a:cs typeface="Calibri"/>
            </a:endParaRPr>
          </a:p>
          <a:p>
            <a:pPr marL="1014094" lvl="2" indent="-20002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014094" algn="l"/>
              </a:tabLst>
            </a:pPr>
            <a:r>
              <a:rPr sz="1900" dirty="0">
                <a:latin typeface="Calibri"/>
                <a:cs typeface="Calibri"/>
              </a:rPr>
              <a:t>Zorbalığa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maruz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kalana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yardım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edenler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9938" y="6499443"/>
            <a:ext cx="244792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(Menesini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Salmivalli,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2017;</a:t>
            </a:r>
            <a:r>
              <a:rPr sz="850" spc="6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Salmivalli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1996)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186940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Roller</a:t>
            </a:r>
            <a:r>
              <a:rPr sz="3850" spc="-80" dirty="0"/>
              <a:t> </a:t>
            </a:r>
            <a:r>
              <a:rPr sz="3850" dirty="0"/>
              <a:t>–</a:t>
            </a:r>
            <a:r>
              <a:rPr sz="3850" spc="-65" dirty="0"/>
              <a:t> </a:t>
            </a:r>
            <a:r>
              <a:rPr sz="3850" dirty="0">
                <a:solidFill>
                  <a:srgbClr val="FF0000"/>
                </a:solidFill>
              </a:rPr>
              <a:t>Zorbalık</a:t>
            </a:r>
            <a:r>
              <a:rPr sz="3850" spc="-95" dirty="0">
                <a:solidFill>
                  <a:srgbClr val="FF0000"/>
                </a:solidFill>
              </a:rPr>
              <a:t> </a:t>
            </a:r>
            <a:r>
              <a:rPr sz="3850" spc="-10" dirty="0">
                <a:solidFill>
                  <a:srgbClr val="FF0000"/>
                </a:solidFill>
              </a:rPr>
              <a:t>Yapanlar</a:t>
            </a:r>
            <a:endParaRPr sz="38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latin typeface="Calibri"/>
                <a:cs typeface="Calibri"/>
              </a:rPr>
              <a:t>Akran</a:t>
            </a:r>
            <a:r>
              <a:rPr sz="2350" b="1" spc="-50" dirty="0">
                <a:latin typeface="Calibri"/>
                <a:cs typeface="Calibri"/>
              </a:rPr>
              <a:t> </a:t>
            </a:r>
            <a:r>
              <a:rPr sz="2350" b="1" dirty="0">
                <a:latin typeface="Calibri"/>
                <a:cs typeface="Calibri"/>
              </a:rPr>
              <a:t>zorbalığı</a:t>
            </a:r>
            <a:r>
              <a:rPr sz="2350" b="1" spc="-55" dirty="0">
                <a:latin typeface="Calibri"/>
                <a:cs typeface="Calibri"/>
              </a:rPr>
              <a:t> </a:t>
            </a:r>
            <a:r>
              <a:rPr sz="2350" b="1" dirty="0">
                <a:latin typeface="Calibri"/>
                <a:cs typeface="Calibri"/>
              </a:rPr>
              <a:t>yapan</a:t>
            </a:r>
            <a:r>
              <a:rPr sz="2350" b="1" spc="-50" dirty="0">
                <a:latin typeface="Calibri"/>
                <a:cs typeface="Calibri"/>
              </a:rPr>
              <a:t> </a:t>
            </a:r>
            <a:r>
              <a:rPr sz="2350" b="1" dirty="0">
                <a:latin typeface="Calibri"/>
                <a:cs typeface="Calibri"/>
              </a:rPr>
              <a:t>öğrencilerin</a:t>
            </a:r>
            <a:r>
              <a:rPr sz="2350" b="1" spc="-15" dirty="0">
                <a:latin typeface="Calibri"/>
                <a:cs typeface="Calibri"/>
              </a:rPr>
              <a:t> </a:t>
            </a:r>
            <a:r>
              <a:rPr sz="2350" b="1" dirty="0">
                <a:latin typeface="Calibri"/>
                <a:cs typeface="Calibri"/>
              </a:rPr>
              <a:t>bireysel</a:t>
            </a:r>
            <a:r>
              <a:rPr sz="2350" b="1" spc="-75" dirty="0">
                <a:latin typeface="Calibri"/>
                <a:cs typeface="Calibri"/>
              </a:rPr>
              <a:t> </a:t>
            </a:r>
            <a:r>
              <a:rPr sz="2350" b="1" dirty="0">
                <a:latin typeface="Calibri"/>
                <a:cs typeface="Calibri"/>
              </a:rPr>
              <a:t>özellikleri</a:t>
            </a:r>
            <a:r>
              <a:rPr sz="2350" b="1" spc="-10" dirty="0">
                <a:latin typeface="Calibri"/>
                <a:cs typeface="Calibri"/>
              </a:rPr>
              <a:t> nelerdir?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23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Başkalarını</a:t>
            </a:r>
            <a:r>
              <a:rPr sz="1750" spc="-30" dirty="0"/>
              <a:t> </a:t>
            </a:r>
            <a:r>
              <a:rPr sz="1750" spc="-10" dirty="0"/>
              <a:t>yönetmeyi</a:t>
            </a:r>
            <a:r>
              <a:rPr sz="1750" spc="-60" dirty="0"/>
              <a:t> </a:t>
            </a:r>
            <a:r>
              <a:rPr sz="1750" dirty="0"/>
              <a:t>seven,</a:t>
            </a:r>
            <a:r>
              <a:rPr sz="1750" spc="-55" dirty="0"/>
              <a:t> </a:t>
            </a:r>
            <a:r>
              <a:rPr sz="1750" dirty="0"/>
              <a:t>başkaları</a:t>
            </a:r>
            <a:r>
              <a:rPr sz="1750" spc="-45" dirty="0"/>
              <a:t> </a:t>
            </a:r>
            <a:r>
              <a:rPr sz="1750" dirty="0"/>
              <a:t>üzerinde</a:t>
            </a:r>
            <a:r>
              <a:rPr sz="1750" spc="-70" dirty="0"/>
              <a:t> </a:t>
            </a:r>
            <a:r>
              <a:rPr sz="1750" dirty="0"/>
              <a:t>egemenlik</a:t>
            </a:r>
            <a:r>
              <a:rPr sz="1750" spc="-70" dirty="0"/>
              <a:t> </a:t>
            </a:r>
            <a:r>
              <a:rPr sz="1750" spc="-10" dirty="0"/>
              <a:t>kurmayı</a:t>
            </a:r>
            <a:r>
              <a:rPr sz="1750" spc="-45" dirty="0"/>
              <a:t> </a:t>
            </a:r>
            <a:r>
              <a:rPr sz="1750" dirty="0"/>
              <a:t>ve</a:t>
            </a:r>
            <a:r>
              <a:rPr sz="1750" spc="-55" dirty="0"/>
              <a:t> </a:t>
            </a:r>
            <a:r>
              <a:rPr sz="1750" dirty="0"/>
              <a:t>güçlü</a:t>
            </a:r>
            <a:r>
              <a:rPr sz="1750" spc="-55" dirty="0"/>
              <a:t> </a:t>
            </a:r>
            <a:r>
              <a:rPr sz="1750" dirty="0"/>
              <a:t>olmayı</a:t>
            </a:r>
            <a:r>
              <a:rPr sz="1750" spc="-45" dirty="0"/>
              <a:t> </a:t>
            </a:r>
            <a:r>
              <a:rPr sz="1750" spc="-10" dirty="0"/>
              <a:t>isteyen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Başkalarının</a:t>
            </a:r>
            <a:r>
              <a:rPr sz="1750" spc="-40" dirty="0"/>
              <a:t> </a:t>
            </a:r>
            <a:r>
              <a:rPr sz="1750" dirty="0"/>
              <a:t>duygularına</a:t>
            </a:r>
            <a:r>
              <a:rPr sz="1750" spc="-75" dirty="0"/>
              <a:t> </a:t>
            </a:r>
            <a:r>
              <a:rPr sz="1750" dirty="0"/>
              <a:t>karşı</a:t>
            </a:r>
            <a:r>
              <a:rPr sz="1750" spc="-25" dirty="0"/>
              <a:t> </a:t>
            </a:r>
            <a:r>
              <a:rPr sz="1750" spc="-10" dirty="0"/>
              <a:t>duyarsız</a:t>
            </a:r>
            <a:r>
              <a:rPr sz="1750" spc="-65" dirty="0"/>
              <a:t> </a:t>
            </a:r>
            <a:r>
              <a:rPr sz="1750" dirty="0"/>
              <a:t>ve</a:t>
            </a:r>
            <a:r>
              <a:rPr sz="1750" spc="-60" dirty="0"/>
              <a:t> </a:t>
            </a:r>
            <a:r>
              <a:rPr sz="1750" dirty="0"/>
              <a:t>empati</a:t>
            </a:r>
            <a:r>
              <a:rPr sz="1750" spc="-60" dirty="0"/>
              <a:t> </a:t>
            </a:r>
            <a:r>
              <a:rPr sz="1750" spc="-10" dirty="0"/>
              <a:t>yeteneği</a:t>
            </a:r>
            <a:r>
              <a:rPr sz="1750" spc="-40" dirty="0"/>
              <a:t> </a:t>
            </a:r>
            <a:r>
              <a:rPr sz="1750" spc="-10" dirty="0"/>
              <a:t>zayıf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Vicdan,</a:t>
            </a:r>
            <a:r>
              <a:rPr sz="1750" spc="-45" dirty="0"/>
              <a:t> </a:t>
            </a:r>
            <a:r>
              <a:rPr sz="1750" dirty="0"/>
              <a:t>utanç</a:t>
            </a:r>
            <a:r>
              <a:rPr sz="1750" spc="-35" dirty="0"/>
              <a:t> </a:t>
            </a:r>
            <a:r>
              <a:rPr sz="1750" dirty="0"/>
              <a:t>ve</a:t>
            </a:r>
            <a:r>
              <a:rPr sz="1750" spc="-40" dirty="0"/>
              <a:t> </a:t>
            </a:r>
            <a:r>
              <a:rPr sz="1750" dirty="0"/>
              <a:t>pişmanlık</a:t>
            </a:r>
            <a:r>
              <a:rPr sz="1750" spc="-50" dirty="0"/>
              <a:t> </a:t>
            </a:r>
            <a:r>
              <a:rPr sz="1750" dirty="0"/>
              <a:t>duyguları</a:t>
            </a:r>
            <a:r>
              <a:rPr sz="1750" spc="-65" dirty="0"/>
              <a:t> </a:t>
            </a:r>
            <a:r>
              <a:rPr sz="1750" spc="-10" dirty="0"/>
              <a:t>zayıf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Şiddete</a:t>
            </a:r>
            <a:r>
              <a:rPr sz="1750" spc="-40" dirty="0"/>
              <a:t> </a:t>
            </a:r>
            <a:r>
              <a:rPr sz="1750" dirty="0"/>
              <a:t>karşı</a:t>
            </a:r>
            <a:r>
              <a:rPr sz="1750" spc="-45" dirty="0"/>
              <a:t> </a:t>
            </a:r>
            <a:r>
              <a:rPr sz="1750" dirty="0"/>
              <a:t>olumlu</a:t>
            </a:r>
            <a:r>
              <a:rPr sz="1750" spc="-55" dirty="0"/>
              <a:t> </a:t>
            </a:r>
            <a:r>
              <a:rPr sz="1750" dirty="0"/>
              <a:t>bir</a:t>
            </a:r>
            <a:r>
              <a:rPr sz="1750" spc="-75" dirty="0"/>
              <a:t> </a:t>
            </a:r>
            <a:r>
              <a:rPr sz="1750" dirty="0"/>
              <a:t>tutuma</a:t>
            </a:r>
            <a:r>
              <a:rPr sz="1750" spc="-40" dirty="0"/>
              <a:t> </a:t>
            </a:r>
            <a:r>
              <a:rPr sz="1750" spc="-20" dirty="0"/>
              <a:t>sahip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Problem</a:t>
            </a:r>
            <a:r>
              <a:rPr sz="1750" spc="-55" dirty="0"/>
              <a:t> </a:t>
            </a:r>
            <a:r>
              <a:rPr sz="1750" spc="-20" dirty="0"/>
              <a:t>çözerken</a:t>
            </a:r>
            <a:r>
              <a:rPr sz="1750" spc="-50" dirty="0"/>
              <a:t> </a:t>
            </a:r>
            <a:r>
              <a:rPr sz="1750" spc="-10" dirty="0"/>
              <a:t>saldırgan</a:t>
            </a:r>
            <a:r>
              <a:rPr sz="1750" spc="-45" dirty="0"/>
              <a:t> </a:t>
            </a:r>
            <a:r>
              <a:rPr sz="1750" dirty="0"/>
              <a:t>çözüm</a:t>
            </a:r>
            <a:r>
              <a:rPr sz="1750" spc="-55" dirty="0"/>
              <a:t> </a:t>
            </a:r>
            <a:r>
              <a:rPr sz="1750" dirty="0"/>
              <a:t>yollarını</a:t>
            </a:r>
            <a:r>
              <a:rPr sz="1750" spc="-50" dirty="0"/>
              <a:t> </a:t>
            </a:r>
            <a:r>
              <a:rPr sz="1750" spc="-10" dirty="0"/>
              <a:t>kullanan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Düşük</a:t>
            </a:r>
            <a:r>
              <a:rPr sz="1750" spc="-50" dirty="0"/>
              <a:t> </a:t>
            </a:r>
            <a:r>
              <a:rPr sz="1750" dirty="0"/>
              <a:t>öz</a:t>
            </a:r>
            <a:r>
              <a:rPr sz="1750" spc="-45" dirty="0"/>
              <a:t> </a:t>
            </a:r>
            <a:r>
              <a:rPr sz="1750" dirty="0"/>
              <a:t>denetim</a:t>
            </a:r>
            <a:r>
              <a:rPr sz="1750" spc="-50" dirty="0"/>
              <a:t> </a:t>
            </a:r>
            <a:r>
              <a:rPr sz="1750" spc="-10" dirty="0"/>
              <a:t>(kendisini</a:t>
            </a:r>
            <a:r>
              <a:rPr sz="1750" spc="-35" dirty="0"/>
              <a:t> </a:t>
            </a:r>
            <a:r>
              <a:rPr sz="1750" spc="-20" dirty="0"/>
              <a:t>kontrol</a:t>
            </a:r>
            <a:r>
              <a:rPr sz="1750" spc="-35" dirty="0"/>
              <a:t> </a:t>
            </a:r>
            <a:r>
              <a:rPr sz="1750" dirty="0"/>
              <a:t>etme)</a:t>
            </a:r>
            <a:r>
              <a:rPr sz="1750" spc="-30" dirty="0"/>
              <a:t> </a:t>
            </a:r>
            <a:r>
              <a:rPr sz="1750" dirty="0"/>
              <a:t>becerilerine</a:t>
            </a:r>
            <a:r>
              <a:rPr sz="1750" spc="-50" dirty="0"/>
              <a:t> </a:t>
            </a:r>
            <a:r>
              <a:rPr sz="1750" spc="-10" dirty="0"/>
              <a:t>sahip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/>
              <a:t>Farklılıklara</a:t>
            </a:r>
            <a:r>
              <a:rPr sz="1750" spc="-80" dirty="0"/>
              <a:t> </a:t>
            </a:r>
            <a:r>
              <a:rPr sz="1750" dirty="0"/>
              <a:t>karşı</a:t>
            </a:r>
            <a:r>
              <a:rPr sz="1750" spc="-90" dirty="0"/>
              <a:t> </a:t>
            </a:r>
            <a:r>
              <a:rPr sz="1750" spc="-10" dirty="0"/>
              <a:t>tahammülsüz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/>
              <a:t>Düşünmeden,</a:t>
            </a:r>
            <a:r>
              <a:rPr sz="1750" spc="-50" dirty="0"/>
              <a:t> </a:t>
            </a:r>
            <a:r>
              <a:rPr sz="1750" dirty="0"/>
              <a:t>tepkisel</a:t>
            </a:r>
            <a:r>
              <a:rPr sz="1750" spc="-15" dirty="0"/>
              <a:t> </a:t>
            </a:r>
            <a:r>
              <a:rPr sz="1750" dirty="0"/>
              <a:t>ve</a:t>
            </a:r>
            <a:r>
              <a:rPr sz="1750" spc="-30" dirty="0"/>
              <a:t> </a:t>
            </a:r>
            <a:r>
              <a:rPr sz="1750" dirty="0"/>
              <a:t>aceleci</a:t>
            </a:r>
            <a:r>
              <a:rPr sz="1750" spc="-15" dirty="0"/>
              <a:t> </a:t>
            </a:r>
            <a:r>
              <a:rPr sz="1750" spc="-10" dirty="0"/>
              <a:t>davranan,</a:t>
            </a:r>
            <a:r>
              <a:rPr sz="1750" spc="-30" dirty="0"/>
              <a:t> </a:t>
            </a:r>
            <a:r>
              <a:rPr sz="1750" dirty="0"/>
              <a:t>çabuk</a:t>
            </a:r>
            <a:r>
              <a:rPr sz="1750" spc="-25" dirty="0"/>
              <a:t> </a:t>
            </a:r>
            <a:r>
              <a:rPr sz="1750" spc="-10" dirty="0"/>
              <a:t>sinirlenen</a:t>
            </a:r>
            <a:endParaRPr sz="1750"/>
          </a:p>
          <a:p>
            <a:pPr marL="213360" indent="-20066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/>
              <a:t>Yalan</a:t>
            </a:r>
            <a:r>
              <a:rPr sz="1750" spc="-30" dirty="0"/>
              <a:t> </a:t>
            </a:r>
            <a:r>
              <a:rPr sz="1750" spc="-10" dirty="0"/>
              <a:t>söylemeye</a:t>
            </a:r>
            <a:r>
              <a:rPr sz="1750" spc="-45" dirty="0"/>
              <a:t> </a:t>
            </a:r>
            <a:r>
              <a:rPr sz="1750" dirty="0"/>
              <a:t>veya</a:t>
            </a:r>
            <a:r>
              <a:rPr sz="1750" spc="-50" dirty="0"/>
              <a:t> </a:t>
            </a:r>
            <a:r>
              <a:rPr sz="1750" dirty="0"/>
              <a:t>hile</a:t>
            </a:r>
            <a:r>
              <a:rPr sz="1750" spc="-50" dirty="0"/>
              <a:t> </a:t>
            </a:r>
            <a:r>
              <a:rPr sz="1750" spc="-10" dirty="0"/>
              <a:t>yapmaya</a:t>
            </a:r>
            <a:r>
              <a:rPr sz="1750" spc="-50" dirty="0"/>
              <a:t> </a:t>
            </a:r>
            <a:r>
              <a:rPr sz="1750" spc="-10" dirty="0"/>
              <a:t>eğilimli</a:t>
            </a:r>
            <a:endParaRPr sz="1750"/>
          </a:p>
          <a:p>
            <a:pPr marL="5965190">
              <a:lnSpc>
                <a:spcPct val="100000"/>
              </a:lnSpc>
              <a:spcBef>
                <a:spcPts val="765"/>
              </a:spcBef>
            </a:pPr>
            <a:r>
              <a:rPr sz="850" dirty="0"/>
              <a:t>(McGrath,</a:t>
            </a:r>
            <a:r>
              <a:rPr sz="850" spc="50" dirty="0"/>
              <a:t> </a:t>
            </a:r>
            <a:r>
              <a:rPr sz="850" dirty="0"/>
              <a:t>2007;</a:t>
            </a:r>
            <a:r>
              <a:rPr sz="850" spc="50" dirty="0"/>
              <a:t> </a:t>
            </a:r>
            <a:r>
              <a:rPr sz="850" dirty="0"/>
              <a:t>Rigby,</a:t>
            </a:r>
            <a:r>
              <a:rPr sz="850" spc="35" dirty="0"/>
              <a:t> </a:t>
            </a:r>
            <a:r>
              <a:rPr sz="850" dirty="0"/>
              <a:t>2003;</a:t>
            </a:r>
            <a:r>
              <a:rPr sz="850" spc="65" dirty="0"/>
              <a:t> </a:t>
            </a:r>
            <a:r>
              <a:rPr sz="850" dirty="0"/>
              <a:t>Salmivalli</a:t>
            </a:r>
            <a:r>
              <a:rPr sz="850" spc="-5" dirty="0"/>
              <a:t> </a:t>
            </a:r>
            <a:r>
              <a:rPr sz="850" dirty="0"/>
              <a:t>ve</a:t>
            </a:r>
            <a:r>
              <a:rPr sz="850" spc="45" dirty="0"/>
              <a:t> </a:t>
            </a:r>
            <a:r>
              <a:rPr sz="850" dirty="0"/>
              <a:t>Peets,</a:t>
            </a:r>
            <a:r>
              <a:rPr sz="850" spc="45" dirty="0"/>
              <a:t> </a:t>
            </a:r>
            <a:r>
              <a:rPr sz="850" dirty="0"/>
              <a:t>2009;</a:t>
            </a:r>
            <a:r>
              <a:rPr sz="850" spc="60" dirty="0"/>
              <a:t> </a:t>
            </a:r>
            <a:r>
              <a:rPr sz="850" dirty="0"/>
              <a:t>Ural</a:t>
            </a:r>
            <a:r>
              <a:rPr sz="850" spc="35" dirty="0"/>
              <a:t> </a:t>
            </a:r>
            <a:r>
              <a:rPr sz="850" dirty="0"/>
              <a:t>ve</a:t>
            </a:r>
            <a:r>
              <a:rPr sz="850" spc="35" dirty="0"/>
              <a:t> </a:t>
            </a:r>
            <a:r>
              <a:rPr sz="850" dirty="0"/>
              <a:t>Özteke</a:t>
            </a:r>
            <a:r>
              <a:rPr sz="850" spc="65" dirty="0"/>
              <a:t> </a:t>
            </a:r>
            <a:r>
              <a:rPr sz="850" spc="-10" dirty="0"/>
              <a:t>2007</a:t>
            </a:r>
            <a:r>
              <a:rPr sz="800" spc="-10" dirty="0"/>
              <a:t>)</a:t>
            </a:r>
            <a:endParaRPr sz="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1152" y="3477767"/>
            <a:ext cx="3206495" cy="2173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16050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Roller</a:t>
            </a:r>
            <a:r>
              <a:rPr sz="3850" spc="-90" dirty="0"/>
              <a:t> </a:t>
            </a:r>
            <a:r>
              <a:rPr sz="3850" dirty="0"/>
              <a:t>–</a:t>
            </a:r>
            <a:r>
              <a:rPr sz="3850" spc="-75" dirty="0"/>
              <a:t> </a:t>
            </a:r>
            <a:r>
              <a:rPr sz="3850" dirty="0">
                <a:solidFill>
                  <a:srgbClr val="FF0000"/>
                </a:solidFill>
              </a:rPr>
              <a:t>Zorbalığa</a:t>
            </a:r>
            <a:r>
              <a:rPr sz="3850" spc="-110" dirty="0">
                <a:solidFill>
                  <a:srgbClr val="FF0000"/>
                </a:solidFill>
              </a:rPr>
              <a:t> </a:t>
            </a:r>
            <a:r>
              <a:rPr sz="3850" dirty="0">
                <a:solidFill>
                  <a:srgbClr val="FF0000"/>
                </a:solidFill>
              </a:rPr>
              <a:t>Maruz</a:t>
            </a:r>
            <a:r>
              <a:rPr sz="3850" spc="-60" dirty="0">
                <a:solidFill>
                  <a:srgbClr val="FF0000"/>
                </a:solidFill>
              </a:rPr>
              <a:t> </a:t>
            </a:r>
            <a:r>
              <a:rPr sz="3850" spc="-10" dirty="0">
                <a:solidFill>
                  <a:srgbClr val="FF0000"/>
                </a:solidFill>
              </a:rPr>
              <a:t>Kalanlar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90526" y="1854637"/>
            <a:ext cx="7304405" cy="47396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750" b="1" dirty="0">
                <a:latin typeface="Calibri"/>
                <a:cs typeface="Calibri"/>
              </a:rPr>
              <a:t>Akran</a:t>
            </a:r>
            <a:r>
              <a:rPr sz="1750" b="1" spc="-4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zorbalığına</a:t>
            </a:r>
            <a:r>
              <a:rPr sz="1750" b="1" spc="-4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maruz</a:t>
            </a:r>
            <a:r>
              <a:rPr sz="1750" b="1" spc="-3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kalan</a:t>
            </a:r>
            <a:r>
              <a:rPr sz="1750" b="1" spc="-40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öğrencilerin</a:t>
            </a:r>
            <a:r>
              <a:rPr sz="1750" b="1" spc="-4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bireysel</a:t>
            </a:r>
            <a:r>
              <a:rPr sz="1750" b="1" spc="-35" dirty="0">
                <a:latin typeface="Calibri"/>
                <a:cs typeface="Calibri"/>
              </a:rPr>
              <a:t> </a:t>
            </a:r>
            <a:r>
              <a:rPr sz="1750" b="1" dirty="0">
                <a:latin typeface="Calibri"/>
                <a:cs typeface="Calibri"/>
              </a:rPr>
              <a:t>özellikleri</a:t>
            </a:r>
            <a:r>
              <a:rPr sz="1750" b="1" spc="-65" dirty="0">
                <a:latin typeface="Calibri"/>
                <a:cs typeface="Calibri"/>
              </a:rPr>
              <a:t> </a:t>
            </a:r>
            <a:r>
              <a:rPr sz="1750" b="1" spc="-10" dirty="0">
                <a:latin typeface="Calibri"/>
                <a:cs typeface="Calibri"/>
              </a:rPr>
              <a:t>nelerdir?</a:t>
            </a:r>
            <a:endParaRPr sz="1750">
              <a:latin typeface="Calibri"/>
              <a:cs typeface="Calibri"/>
            </a:endParaRPr>
          </a:p>
          <a:p>
            <a:pPr marL="213360" marR="38735" indent="-20129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Kendine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güveni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benlik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saygısı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düşük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(örn.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kendini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aptal,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başarısız,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beceriksiz </a:t>
            </a:r>
            <a:r>
              <a:rPr sz="1750" dirty="0">
                <a:latin typeface="Calibri"/>
                <a:cs typeface="Calibri"/>
              </a:rPr>
              <a:t>olarak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tanımlama)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20" dirty="0">
                <a:latin typeface="Calibri"/>
                <a:cs typeface="Calibri"/>
              </a:rPr>
              <a:t>Pasif,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utangaç,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çekingen,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içe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kapanık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İtaatkâr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boyun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eğici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kişilik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özelliklerine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sahip</a:t>
            </a:r>
            <a:endParaRPr sz="1750">
              <a:latin typeface="Calibri"/>
              <a:cs typeface="Calibri"/>
            </a:endParaRPr>
          </a:p>
          <a:p>
            <a:pPr marL="213360" marR="796925" indent="-20129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Arkadaş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ortamında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çoğunlukla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endişeli,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kaygılı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güvensiz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davranışlar sergileyen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İletişim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sorun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çözme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becerilerinin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zayıf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olması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Zorbalığa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uğradıktan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sonra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ağlama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geri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çekilme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tepkisi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veren</a:t>
            </a:r>
            <a:endParaRPr sz="1750">
              <a:latin typeface="Calibri"/>
              <a:cs typeface="Calibri"/>
            </a:endParaRPr>
          </a:p>
          <a:p>
            <a:pPr marL="213360" marR="184785" indent="-20129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Farklı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fiziksel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gelişim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gösteren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çocuklar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(örn.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aşırı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kısa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boylu/uzun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boylu,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aşırı zayıf/kilolu)</a:t>
            </a:r>
            <a:endParaRPr sz="1750">
              <a:latin typeface="Calibri"/>
              <a:cs typeface="Calibri"/>
            </a:endParaRPr>
          </a:p>
          <a:p>
            <a:pPr marL="213360" marR="149225" indent="-20129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Dezavantantajlı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gruplar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(örn.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fiziksel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zihinsel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engeli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olan,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dil/aksanı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farklı </a:t>
            </a:r>
            <a:r>
              <a:rPr sz="1750" spc="-20" dirty="0">
                <a:latin typeface="Calibri"/>
                <a:cs typeface="Calibri"/>
              </a:rPr>
              <a:t>olanlar,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göçmen/etnik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azınlık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gruba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üye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olanlar)</a:t>
            </a:r>
            <a:endParaRPr sz="1750">
              <a:latin typeface="Calibri"/>
              <a:cs typeface="Calibri"/>
            </a:endParaRPr>
          </a:p>
          <a:p>
            <a:pPr marL="44704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latin typeface="Calibri"/>
                <a:cs typeface="Calibri"/>
              </a:rPr>
              <a:t>(Hazler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1996;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Olweus,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2005;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Reid</a:t>
            </a:r>
            <a:r>
              <a:rPr sz="800" dirty="0">
                <a:latin typeface="Calibri"/>
                <a:cs typeface="Calibri"/>
              </a:rPr>
              <a:t> ve </a:t>
            </a:r>
            <a:r>
              <a:rPr sz="800" spc="-10" dirty="0">
                <a:latin typeface="Calibri"/>
                <a:cs typeface="Calibri"/>
              </a:rPr>
              <a:t>ark.,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2004;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Sharp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Smith, </a:t>
            </a:r>
            <a:r>
              <a:rPr sz="800" spc="-10" dirty="0">
                <a:latin typeface="Calibri"/>
                <a:cs typeface="Calibri"/>
              </a:rPr>
              <a:t>2002)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9667" y="2788920"/>
            <a:ext cx="3185159" cy="2253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Roller</a:t>
            </a:r>
            <a:r>
              <a:rPr sz="3850" spc="-85" dirty="0"/>
              <a:t> </a:t>
            </a:r>
            <a:r>
              <a:rPr sz="3850" dirty="0"/>
              <a:t>–</a:t>
            </a:r>
            <a:r>
              <a:rPr sz="3850" spc="-75" dirty="0"/>
              <a:t> </a:t>
            </a:r>
            <a:r>
              <a:rPr sz="3850" dirty="0">
                <a:solidFill>
                  <a:srgbClr val="FF0000"/>
                </a:solidFill>
              </a:rPr>
              <a:t>Zorbalık</a:t>
            </a:r>
            <a:r>
              <a:rPr sz="3850" spc="-105" dirty="0">
                <a:solidFill>
                  <a:srgbClr val="FF0000"/>
                </a:solidFill>
              </a:rPr>
              <a:t> </a:t>
            </a:r>
            <a:r>
              <a:rPr sz="3850" spc="-25" dirty="0">
                <a:solidFill>
                  <a:srgbClr val="FF0000"/>
                </a:solidFill>
              </a:rPr>
              <a:t>Yapan</a:t>
            </a:r>
            <a:r>
              <a:rPr sz="3850" spc="-125" dirty="0">
                <a:solidFill>
                  <a:srgbClr val="FF0000"/>
                </a:solidFill>
              </a:rPr>
              <a:t> </a:t>
            </a:r>
            <a:r>
              <a:rPr sz="3850" dirty="0">
                <a:solidFill>
                  <a:srgbClr val="FF0000"/>
                </a:solidFill>
              </a:rPr>
              <a:t>ve</a:t>
            </a:r>
            <a:r>
              <a:rPr sz="3850" spc="-75" dirty="0">
                <a:solidFill>
                  <a:srgbClr val="FF0000"/>
                </a:solidFill>
              </a:rPr>
              <a:t> </a:t>
            </a:r>
            <a:r>
              <a:rPr sz="3850" dirty="0">
                <a:solidFill>
                  <a:srgbClr val="FF0000"/>
                </a:solidFill>
              </a:rPr>
              <a:t>Zorbalığa</a:t>
            </a:r>
            <a:r>
              <a:rPr sz="3850" spc="-110" dirty="0">
                <a:solidFill>
                  <a:srgbClr val="FF0000"/>
                </a:solidFill>
              </a:rPr>
              <a:t> </a:t>
            </a:r>
            <a:r>
              <a:rPr sz="3850" dirty="0">
                <a:solidFill>
                  <a:srgbClr val="FF0000"/>
                </a:solidFill>
              </a:rPr>
              <a:t>Maruz</a:t>
            </a:r>
            <a:r>
              <a:rPr sz="3850" spc="-60" dirty="0">
                <a:solidFill>
                  <a:srgbClr val="FF0000"/>
                </a:solidFill>
              </a:rPr>
              <a:t> </a:t>
            </a:r>
            <a:r>
              <a:rPr sz="3850" spc="-10" dirty="0">
                <a:solidFill>
                  <a:srgbClr val="FF0000"/>
                </a:solidFill>
              </a:rPr>
              <a:t>Kalan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542002" y="2101100"/>
            <a:ext cx="9289415" cy="37992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29590">
              <a:lnSpc>
                <a:spcPct val="100499"/>
              </a:lnSpc>
              <a:spcBef>
                <a:spcPts val="85"/>
              </a:spcBef>
            </a:pPr>
            <a:r>
              <a:rPr sz="2100" b="1" dirty="0">
                <a:latin typeface="Calibri"/>
                <a:cs typeface="Calibri"/>
              </a:rPr>
              <a:t>Hem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akran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zorbalığı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yapan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hem</a:t>
            </a:r>
            <a:r>
              <a:rPr sz="2100" b="1" spc="-6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-6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bu</a:t>
            </a:r>
            <a:r>
              <a:rPr sz="2100" b="1" spc="-7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olaya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maruz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kalan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öğrencilerin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özellikleri nelerdir?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Zorbalık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rolleri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arasında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riskli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grup</a:t>
            </a:r>
            <a:endParaRPr sz="1900">
              <a:latin typeface="Calibri"/>
              <a:cs typeface="Calibri"/>
            </a:endParaRPr>
          </a:p>
          <a:p>
            <a:pPr marL="212090" marR="5080" indent="-200025">
              <a:lnSpc>
                <a:spcPct val="1016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1900" dirty="0">
                <a:latin typeface="Calibri"/>
                <a:cs typeface="Calibri"/>
              </a:rPr>
              <a:t>Kendisinden güçlü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olanların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zorbaca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davranışlarına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maruz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kalan ve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kendisinden daha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güçsüz 	</a:t>
            </a:r>
            <a:r>
              <a:rPr sz="1900" dirty="0">
                <a:latin typeface="Calibri"/>
                <a:cs typeface="Calibri"/>
              </a:rPr>
              <a:t>olana zorbalık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yapan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Zorbalığa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uğradığında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öfkeli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hissettiği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için şiddete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başvuran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Arkadaşları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tarafından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kolaylıkla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kışkırtılabilen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başkalarını</a:t>
            </a:r>
            <a:r>
              <a:rPr sz="1900" spc="-10" dirty="0">
                <a:latin typeface="Calibri"/>
                <a:cs typeface="Calibri"/>
              </a:rPr>
              <a:t> kışkırtan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Aceleci,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öfkeli,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çabuk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sinirlenen</a:t>
            </a:r>
            <a:endParaRPr sz="19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12725" algn="l"/>
              </a:tabLst>
            </a:pPr>
            <a:r>
              <a:rPr sz="1900" dirty="0">
                <a:latin typeface="Calibri"/>
                <a:cs typeface="Calibri"/>
              </a:rPr>
              <a:t>Düşük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psikososyal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uyum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sürecine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sahip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3183" y="6266260"/>
            <a:ext cx="317754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(Holt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Espelage,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2007;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Marsh,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2018;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O’Brennan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ark.,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2009)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299" y="2133136"/>
            <a:ext cx="6664959" cy="32556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13360" marR="5080" indent="-201295">
              <a:lnSpc>
                <a:spcPts val="1900"/>
              </a:lnSpc>
              <a:spcBef>
                <a:spcPts val="330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Zorbayı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destekleyen </a:t>
            </a:r>
            <a:r>
              <a:rPr sz="1750" dirty="0">
                <a:latin typeface="Calibri"/>
                <a:cs typeface="Calibri"/>
              </a:rPr>
              <a:t>(onu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alkışlayarak,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mimikleri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sözel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olarak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bu </a:t>
            </a:r>
            <a:r>
              <a:rPr sz="1750" spc="-10" dirty="0">
                <a:latin typeface="Calibri"/>
                <a:cs typeface="Calibri"/>
              </a:rPr>
              <a:t>davranışları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onaylayan)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13360" marR="222250" indent="-201295" algn="just">
              <a:lnSpc>
                <a:spcPct val="90000"/>
              </a:lnSpc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Bir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gün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kendisinin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başına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geleceğini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düşünen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bundan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dolayı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akran </a:t>
            </a:r>
            <a:r>
              <a:rPr sz="1750" dirty="0">
                <a:latin typeface="Calibri"/>
                <a:cs typeface="Calibri"/>
              </a:rPr>
              <a:t>zorbalığına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uğrayan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kişiyi</a:t>
            </a:r>
            <a:r>
              <a:rPr sz="1750" spc="-20" dirty="0">
                <a:latin typeface="Calibri"/>
                <a:cs typeface="Calibri"/>
              </a:rPr>
              <a:t> korumaya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yönelik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herhangi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bir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müdahalede bulunmayan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(olay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yerinden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uzaklaşan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olayı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sessizce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izleyen)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13360" marR="994410" indent="-201295">
              <a:lnSpc>
                <a:spcPts val="1900"/>
              </a:lnSpc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Zorbalığa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maruz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kalan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kişiyi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koruyan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çünkü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kendisinin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başına gelmeyeceğinden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emin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(genelde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popüler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çocuklar)</a:t>
            </a:r>
            <a:endParaRPr sz="1750">
              <a:latin typeface="Calibri"/>
              <a:cs typeface="Calibri"/>
            </a:endParaRPr>
          </a:p>
          <a:p>
            <a:pPr marL="213360" marR="203200" indent="-201295">
              <a:lnSpc>
                <a:spcPts val="1900"/>
              </a:lnSpc>
              <a:spcBef>
                <a:spcPts val="869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Zorbalığa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maruz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kalan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kişiye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destek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(kurbanın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yanında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yer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alarak </a:t>
            </a:r>
            <a:r>
              <a:rPr sz="1750" dirty="0">
                <a:latin typeface="Calibri"/>
                <a:cs typeface="Calibri"/>
              </a:rPr>
              <a:t>onu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sakinleştirerek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araya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girerek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koruyan</a:t>
            </a:r>
            <a:r>
              <a:rPr sz="1650" spc="-10" dirty="0">
                <a:latin typeface="Calibri"/>
                <a:cs typeface="Calibri"/>
              </a:rPr>
              <a:t>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350" y="6272356"/>
            <a:ext cx="14624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latin typeface="Calibri"/>
                <a:cs typeface="Calibri"/>
              </a:rPr>
              <a:t>(Akay,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2019; Salmivalli,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1996,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1999)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043555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Roller</a:t>
            </a:r>
            <a:r>
              <a:rPr sz="3850" spc="-70" dirty="0"/>
              <a:t> </a:t>
            </a:r>
            <a:r>
              <a:rPr sz="3850" dirty="0"/>
              <a:t>-</a:t>
            </a:r>
            <a:r>
              <a:rPr sz="3850" spc="-60" dirty="0"/>
              <a:t> </a:t>
            </a:r>
            <a:r>
              <a:rPr sz="3850" spc="-10" dirty="0">
                <a:solidFill>
                  <a:srgbClr val="FF0000"/>
                </a:solidFill>
              </a:rPr>
              <a:t>İzleyiciler</a:t>
            </a:r>
            <a:endParaRPr sz="38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0" y="2060448"/>
            <a:ext cx="2938272" cy="18653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5680" y="4251959"/>
            <a:ext cx="3160775" cy="17617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533" rIns="0" bIns="0" rtlCol="0">
            <a:spAutoFit/>
          </a:bodyPr>
          <a:lstStyle/>
          <a:p>
            <a:pPr marL="1644650">
              <a:lnSpc>
                <a:spcPct val="100000"/>
              </a:lnSpc>
              <a:spcBef>
                <a:spcPts val="100"/>
              </a:spcBef>
            </a:pPr>
            <a:r>
              <a:rPr dirty="0"/>
              <a:t>Akran</a:t>
            </a:r>
            <a:r>
              <a:rPr spc="-50" dirty="0"/>
              <a:t> </a:t>
            </a:r>
            <a:r>
              <a:rPr dirty="0"/>
              <a:t>Zorbalığı</a:t>
            </a:r>
            <a:r>
              <a:rPr spc="-80" dirty="0"/>
              <a:t> </a:t>
            </a:r>
            <a:r>
              <a:rPr dirty="0"/>
              <a:t>ile</a:t>
            </a:r>
            <a:r>
              <a:rPr spc="-70" dirty="0"/>
              <a:t> </a:t>
            </a:r>
            <a:r>
              <a:rPr dirty="0"/>
              <a:t>İlişkili</a:t>
            </a:r>
            <a:r>
              <a:rPr spc="-45" dirty="0"/>
              <a:t> </a:t>
            </a:r>
            <a:r>
              <a:rPr spc="-10" dirty="0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01" y="2344950"/>
            <a:ext cx="3022600" cy="3089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12725" algn="l"/>
              </a:tabLst>
            </a:pPr>
            <a:r>
              <a:rPr sz="2450" spc="-10" dirty="0">
                <a:latin typeface="Calibri"/>
                <a:cs typeface="Calibri"/>
              </a:rPr>
              <a:t>Bireysel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Aileye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İlişkin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Okula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İlişkin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buFont typeface="Arial"/>
              <a:buChar char="•"/>
              <a:tabLst>
                <a:tab pos="212725" algn="l"/>
              </a:tabLst>
            </a:pPr>
            <a:r>
              <a:rPr sz="2450" spc="-10" dirty="0">
                <a:latin typeface="Calibri"/>
                <a:cs typeface="Calibri"/>
              </a:rPr>
              <a:t>Çevresel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40" y="2582695"/>
            <a:ext cx="8969375" cy="199326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12090" marR="5080" indent="-200025">
              <a:lnSpc>
                <a:spcPct val="90200"/>
              </a:lnSpc>
              <a:spcBef>
                <a:spcPts val="434"/>
              </a:spcBef>
              <a:buFont typeface="Arial"/>
              <a:buChar char="•"/>
              <a:tabLst>
                <a:tab pos="213360" algn="l"/>
              </a:tabLst>
            </a:pPr>
            <a:r>
              <a:rPr sz="2800" spc="-25" dirty="0">
                <a:latin typeface="Calibri"/>
                <a:cs typeface="Calibri"/>
              </a:rPr>
              <a:t>Araştırmalar,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akran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zorbalığının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çocukların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bireysel 	</a:t>
            </a:r>
            <a:r>
              <a:rPr sz="2800" dirty="0">
                <a:latin typeface="Calibri"/>
                <a:cs typeface="Calibri"/>
              </a:rPr>
              <a:t>özelliklerinden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kaynaklanan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tek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yönlü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değil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aile, 	</a:t>
            </a:r>
            <a:r>
              <a:rPr sz="2800" dirty="0">
                <a:latin typeface="Calibri"/>
                <a:cs typeface="Calibri"/>
              </a:rPr>
              <a:t>okul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atmosferi,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öğretmen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tutumu,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arkadaş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ilişkileri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içinde 	</a:t>
            </a:r>
            <a:r>
              <a:rPr sz="2800" dirty="0">
                <a:latin typeface="Calibri"/>
                <a:cs typeface="Calibri"/>
              </a:rPr>
              <a:t>yaşanılan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kültürün 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oynadığı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çok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boyutlu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problem 	</a:t>
            </a:r>
            <a:r>
              <a:rPr sz="2800" dirty="0">
                <a:latin typeface="Calibri"/>
                <a:cs typeface="Calibri"/>
              </a:rPr>
              <a:t>olduğunu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göstermektedir.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0">
              <a:lnSpc>
                <a:spcPct val="100000"/>
              </a:lnSpc>
              <a:spcBef>
                <a:spcPts val="100"/>
              </a:spcBef>
            </a:pPr>
            <a:r>
              <a:rPr dirty="0"/>
              <a:t>Aileye</a:t>
            </a:r>
            <a:r>
              <a:rPr spc="-90" dirty="0"/>
              <a:t> </a:t>
            </a:r>
            <a:r>
              <a:rPr dirty="0"/>
              <a:t>İlişkin</a:t>
            </a:r>
            <a:r>
              <a:rPr spc="-65" dirty="0"/>
              <a:t> </a:t>
            </a:r>
            <a:r>
              <a:rPr spc="-10" dirty="0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904" y="2204707"/>
            <a:ext cx="6790690" cy="37014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13995" algn="l"/>
              </a:tabLst>
            </a:pPr>
            <a:r>
              <a:rPr sz="2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Zorbalık</a:t>
            </a:r>
            <a:r>
              <a:rPr sz="21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yapan</a:t>
            </a:r>
            <a:r>
              <a:rPr sz="21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sz="21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</a:t>
            </a:r>
            <a:r>
              <a:rPr sz="2100" spc="-10" dirty="0">
                <a:latin typeface="Calibri"/>
                <a:cs typeface="Calibri"/>
              </a:rPr>
              <a:t>?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İlgi,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sevgi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sıcaklıktan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yoksun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bir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aile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ortamı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Fiziksel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veya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duygusal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istismar</a:t>
            </a:r>
            <a:r>
              <a:rPr sz="2100" spc="-1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uygulayan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ebeveynler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Saldırgan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davranışları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hoşgörü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karşılayan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ebeveynler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Problem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çözümünde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fiziksel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güç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kullanan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ebeveynler</a:t>
            </a:r>
            <a:endParaRPr sz="2100">
              <a:latin typeface="Calibri"/>
              <a:cs typeface="Calibri"/>
            </a:endParaRPr>
          </a:p>
          <a:p>
            <a:pPr marL="614045" marR="5080" lvl="1" indent="-201295">
              <a:lnSpc>
                <a:spcPts val="2270"/>
              </a:lnSpc>
              <a:spcBef>
                <a:spcPts val="475"/>
              </a:spcBef>
              <a:buFont typeface="Arial"/>
              <a:buChar char="•"/>
              <a:tabLst>
                <a:tab pos="614045" algn="l"/>
              </a:tabLst>
            </a:pPr>
            <a:r>
              <a:rPr sz="2100" spc="-10" dirty="0">
                <a:latin typeface="Calibri"/>
                <a:cs typeface="Calibri"/>
              </a:rPr>
              <a:t>Kardeşleri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tarafından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zorbalığa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uğrayan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veya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kardeşlerine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çocuklar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Farklı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aile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yapısı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(tek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ebeveynli)</a:t>
            </a:r>
            <a:endParaRPr sz="2100">
              <a:latin typeface="Calibri"/>
              <a:cs typeface="Calibri"/>
            </a:endParaRPr>
          </a:p>
          <a:p>
            <a:pPr marL="213360" marR="32384" indent="-201295">
              <a:lnSpc>
                <a:spcPct val="90200"/>
              </a:lnSpc>
              <a:spcBef>
                <a:spcPts val="869"/>
              </a:spcBef>
              <a:buFont typeface="Arial"/>
              <a:buChar char="•"/>
              <a:tabLst>
                <a:tab pos="213360" algn="l"/>
              </a:tabLst>
            </a:pPr>
            <a:r>
              <a:rPr sz="2100" dirty="0">
                <a:latin typeface="Calibri"/>
                <a:cs typeface="Calibri"/>
              </a:rPr>
              <a:t>Ev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ortamında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saldırgan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davranışları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öğrenen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çocukların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bunu </a:t>
            </a:r>
            <a:r>
              <a:rPr sz="2100" dirty="0">
                <a:latin typeface="Calibri"/>
                <a:cs typeface="Calibri"/>
              </a:rPr>
              <a:t>okulda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arkadaş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öğretmenlerine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karşı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uyguladıkları </a:t>
            </a:r>
            <a:r>
              <a:rPr sz="2100" dirty="0">
                <a:latin typeface="Calibri"/>
                <a:cs typeface="Calibri"/>
              </a:rPr>
              <a:t>tespit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edilmiştir.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8599" y="6234262"/>
            <a:ext cx="359664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Calibri"/>
                <a:cs typeface="Calibri"/>
              </a:rPr>
              <a:t>(Atik ve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Güneri,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2013;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Ensor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ark.,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2010;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Hong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Espelage,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2012;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Wolke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ark.,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2015)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35" y="2703576"/>
            <a:ext cx="3125724" cy="2209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6321" y="1307093"/>
            <a:ext cx="1259205" cy="6146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spc="-45" dirty="0"/>
              <a:t>Tanım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415607" y="2386031"/>
            <a:ext cx="6605270" cy="3942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5080" indent="-201295">
              <a:lnSpc>
                <a:spcPct val="100200"/>
              </a:lnSpc>
              <a:spcBef>
                <a:spcPts val="95"/>
              </a:spcBef>
              <a:buFont typeface="Arial"/>
              <a:buChar char="•"/>
              <a:tabLst>
                <a:tab pos="213360" algn="l"/>
              </a:tabLst>
            </a:pPr>
            <a:r>
              <a:rPr sz="2100" dirty="0">
                <a:latin typeface="Calibri"/>
                <a:cs typeface="Calibri"/>
              </a:rPr>
              <a:t>Okullarda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sıklıkla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karşılaştığımız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sz="21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‘bir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veya </a:t>
            </a:r>
            <a:r>
              <a:rPr sz="2100" dirty="0">
                <a:latin typeface="Calibri"/>
                <a:cs typeface="Calibri"/>
              </a:rPr>
              <a:t>birkaç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öğrencinin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bir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başka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öğrenciye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karşı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yaptığı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saldırgan </a:t>
            </a:r>
            <a:r>
              <a:rPr sz="2100" dirty="0">
                <a:latin typeface="Calibri"/>
                <a:cs typeface="Calibri"/>
              </a:rPr>
              <a:t>davranışlar’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olarak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tanımlanmaktadır.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20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13360" marR="435609" indent="-201295">
              <a:lnSpc>
                <a:spcPct val="100000"/>
              </a:lnSpc>
              <a:buFont typeface="Arial"/>
              <a:buChar char="•"/>
              <a:tabLst>
                <a:tab pos="213360" algn="l"/>
              </a:tabLst>
            </a:pPr>
            <a:r>
              <a:rPr sz="2100" spc="-20" dirty="0">
                <a:latin typeface="Calibri"/>
                <a:cs typeface="Calibri"/>
              </a:rPr>
              <a:t>Olweus’a </a:t>
            </a:r>
            <a:r>
              <a:rPr sz="2100" dirty="0">
                <a:latin typeface="Calibri"/>
                <a:cs typeface="Calibri"/>
              </a:rPr>
              <a:t>(1993)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göre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akran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zorbalığının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temel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özelliği vardır:</a:t>
            </a:r>
            <a:endParaRPr sz="2100">
              <a:latin typeface="Calibri"/>
              <a:cs typeface="Calibri"/>
            </a:endParaRPr>
          </a:p>
          <a:p>
            <a:pPr marL="614045" marR="233045" lvl="1" indent="-201295">
              <a:lnSpc>
                <a:spcPct val="100499"/>
              </a:lnSpc>
              <a:spcBef>
                <a:spcPts val="430"/>
              </a:spcBef>
              <a:buFont typeface="Arial"/>
              <a:buChar char="•"/>
              <a:tabLst>
                <a:tab pos="61404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Bilinçli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kasıtlı</a:t>
            </a:r>
            <a:r>
              <a:rPr sz="21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olarak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karşı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tarafı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incitmeye</a:t>
            </a:r>
            <a:r>
              <a:rPr sz="21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1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zarar vermeye</a:t>
            </a:r>
            <a:r>
              <a:rPr sz="21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yönelik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olması</a:t>
            </a:r>
            <a:endParaRPr sz="2100"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614680" algn="l"/>
              </a:tabLst>
            </a:pP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sz="21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sürekli</a:t>
            </a:r>
            <a:r>
              <a:rPr sz="21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olması</a:t>
            </a:r>
            <a:endParaRPr sz="2100">
              <a:latin typeface="Calibri"/>
              <a:cs typeface="Calibri"/>
            </a:endParaRPr>
          </a:p>
          <a:p>
            <a:pPr marL="614045" marR="457834" lvl="1" indent="-201295">
              <a:lnSpc>
                <a:spcPct val="100499"/>
              </a:lnSpc>
              <a:spcBef>
                <a:spcPts val="430"/>
              </a:spcBef>
              <a:buFont typeface="Arial"/>
              <a:buChar char="•"/>
              <a:tabLst>
                <a:tab pos="61404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Güç</a:t>
            </a:r>
            <a:r>
              <a:rPr sz="21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dengesizliği</a:t>
            </a:r>
            <a:r>
              <a:rPr sz="21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olması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(zorbalık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yapan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öğrencinin </a:t>
            </a:r>
            <a:r>
              <a:rPr sz="2100" dirty="0">
                <a:latin typeface="Calibri"/>
                <a:cs typeface="Calibri"/>
              </a:rPr>
              <a:t>fiziksel,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zihinsel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veya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yaş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olarak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daha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büyük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olması)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032" y="2654808"/>
            <a:ext cx="3249167" cy="26883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62" y="2072191"/>
            <a:ext cx="7294245" cy="4046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12725" algn="l"/>
              </a:tabLst>
            </a:pP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Zorbalığa</a:t>
            </a:r>
            <a:r>
              <a:rPr sz="245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maruz</a:t>
            </a:r>
            <a:r>
              <a:rPr sz="245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kalan</a:t>
            </a:r>
            <a:r>
              <a:rPr sz="245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sz="245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aileleri?</a:t>
            </a:r>
            <a:endParaRPr sz="2450">
              <a:latin typeface="Calibri"/>
              <a:cs typeface="Calibri"/>
            </a:endParaRPr>
          </a:p>
          <a:p>
            <a:pPr marL="612775" marR="213995" lvl="1" indent="-200025">
              <a:lnSpc>
                <a:spcPts val="2650"/>
              </a:lnSpc>
              <a:spcBef>
                <a:spcPts val="470"/>
              </a:spcBef>
              <a:buFont typeface="Arial"/>
              <a:buChar char="•"/>
              <a:tabLst>
                <a:tab pos="614045" algn="l"/>
              </a:tabLst>
            </a:pPr>
            <a:r>
              <a:rPr sz="2450" dirty="0">
                <a:latin typeface="Calibri"/>
                <a:cs typeface="Calibri"/>
              </a:rPr>
              <a:t>Aşırı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koruyucu,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kollayıcı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kontrolcü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ebeveynler 	</a:t>
            </a:r>
            <a:r>
              <a:rPr sz="2450" dirty="0">
                <a:latin typeface="Calibri"/>
                <a:cs typeface="Calibri"/>
              </a:rPr>
              <a:t>(çocuklar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bağımsızlık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kendine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güven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konularında 	</a:t>
            </a:r>
            <a:r>
              <a:rPr sz="2450" dirty="0">
                <a:latin typeface="Calibri"/>
                <a:cs typeface="Calibri"/>
              </a:rPr>
              <a:t>sorunlar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yaşayabilirler.)</a:t>
            </a:r>
            <a:endParaRPr sz="245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13410" algn="l"/>
              </a:tabLst>
            </a:pPr>
            <a:r>
              <a:rPr sz="2450" dirty="0">
                <a:latin typeface="Calibri"/>
                <a:cs typeface="Calibri"/>
              </a:rPr>
              <a:t>Farklı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aile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yapısı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(tek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ebeveynli)</a:t>
            </a:r>
            <a:endParaRPr sz="24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4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612775" marR="5080" lvl="1" indent="-200025" algn="just">
              <a:lnSpc>
                <a:spcPct val="90000"/>
              </a:lnSpc>
              <a:buFont typeface="Arial"/>
              <a:buChar char="•"/>
              <a:tabLst>
                <a:tab pos="614045" algn="l"/>
              </a:tabLst>
            </a:pP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Anne</a:t>
            </a:r>
            <a:r>
              <a:rPr sz="245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sz="245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sz="2450" dirty="0">
                <a:latin typeface="Calibri"/>
                <a:cs typeface="Calibri"/>
              </a:rPr>
              <a:t>: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Erkek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çocukların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anneleri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ile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çok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yakın 	</a:t>
            </a:r>
            <a:r>
              <a:rPr sz="2450" dirty="0">
                <a:latin typeface="Calibri"/>
                <a:cs typeface="Calibri"/>
              </a:rPr>
              <a:t>duygusal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ilişki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kurma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eğilimi,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annelerinse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çocuklarına 	</a:t>
            </a:r>
            <a:r>
              <a:rPr sz="2450" dirty="0">
                <a:latin typeface="Calibri"/>
                <a:cs typeface="Calibri"/>
              </a:rPr>
              <a:t>yaşından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daha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küçükmüş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gibi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davranma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eğilimi</a:t>
            </a:r>
            <a:endParaRPr sz="2450">
              <a:latin typeface="Calibri"/>
              <a:cs typeface="Calibri"/>
            </a:endParaRPr>
          </a:p>
          <a:p>
            <a:pPr marL="612775" marR="657860" lvl="1" indent="-200025" algn="just">
              <a:lnSpc>
                <a:spcPts val="2650"/>
              </a:lnSpc>
              <a:spcBef>
                <a:spcPts val="484"/>
              </a:spcBef>
              <a:buFont typeface="Arial"/>
              <a:buChar char="•"/>
              <a:tabLst>
                <a:tab pos="614045" algn="l"/>
              </a:tabLst>
            </a:pP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Baba</a:t>
            </a:r>
            <a:r>
              <a:rPr sz="245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sz="245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sz="2450" dirty="0">
                <a:latin typeface="Calibri"/>
                <a:cs typeface="Calibri"/>
              </a:rPr>
              <a:t>: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Uzak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mesafeli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ilişki,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babalar 	</a:t>
            </a:r>
            <a:r>
              <a:rPr sz="2450" dirty="0">
                <a:latin typeface="Calibri"/>
                <a:cs typeface="Calibri"/>
              </a:rPr>
              <a:t>genelde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aşırı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eleştirel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da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tamamen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ilgisiz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660" y="6458294"/>
            <a:ext cx="348361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(Barboza,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2009;</a:t>
            </a:r>
            <a:r>
              <a:rPr sz="850" spc="7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Bernstein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Watson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1997;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Smith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2004;</a:t>
            </a:r>
            <a:r>
              <a:rPr sz="850" spc="8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Şirvanlı-Özen,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2006)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0">
              <a:lnSpc>
                <a:spcPct val="100000"/>
              </a:lnSpc>
              <a:spcBef>
                <a:spcPts val="100"/>
              </a:spcBef>
            </a:pPr>
            <a:r>
              <a:rPr dirty="0"/>
              <a:t>Aileye</a:t>
            </a:r>
            <a:r>
              <a:rPr spc="-90" dirty="0"/>
              <a:t> </a:t>
            </a:r>
            <a:r>
              <a:rPr dirty="0"/>
              <a:t>İlişkin</a:t>
            </a:r>
            <a:r>
              <a:rPr spc="-65" dirty="0"/>
              <a:t> </a:t>
            </a:r>
            <a:r>
              <a:rPr spc="-10" dirty="0"/>
              <a:t>Özellikler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428" y="2442972"/>
            <a:ext cx="2819399" cy="19949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8485">
              <a:lnSpc>
                <a:spcPct val="100000"/>
              </a:lnSpc>
              <a:spcBef>
                <a:spcPts val="100"/>
              </a:spcBef>
            </a:pPr>
            <a:r>
              <a:rPr dirty="0"/>
              <a:t>Çevresel</a:t>
            </a:r>
            <a:r>
              <a:rPr spc="-125" dirty="0"/>
              <a:t> </a:t>
            </a:r>
            <a:r>
              <a:rPr spc="-10" dirty="0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196" y="2498805"/>
            <a:ext cx="8843010" cy="301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indent="-201295">
              <a:lnSpc>
                <a:spcPts val="2490"/>
              </a:lnSpc>
              <a:spcBef>
                <a:spcPts val="100"/>
              </a:spcBef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latin typeface="Calibri"/>
                <a:cs typeface="Calibri"/>
              </a:rPr>
              <a:t>Çocuğun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içinde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yaşadığı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toplumsal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çevre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ts val="2490"/>
              </a:lnSpc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Şiddetin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toplumsal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olarak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kabul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gördüğü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sıkça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uygulandığı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toplumlar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10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ts val="2490"/>
              </a:lnSpc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latin typeface="Calibri"/>
                <a:cs typeface="Calibri"/>
              </a:rPr>
              <a:t>Çocuğun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yaşadığı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mahallenin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  <a:p>
            <a:pPr marL="614045" marR="339090" lvl="1" indent="-201295">
              <a:lnSpc>
                <a:spcPct val="80000"/>
              </a:lnSpc>
              <a:spcBef>
                <a:spcPts val="475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Şiddetin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yoksulluğun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yoğun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olduğu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semtler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şiddet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içerikli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veya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suça </a:t>
            </a:r>
            <a:r>
              <a:rPr sz="2100" dirty="0">
                <a:latin typeface="Calibri"/>
                <a:cs typeface="Calibri"/>
              </a:rPr>
              <a:t>yönelik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davranışlar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(örn.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sokak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kavgası,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çete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üyesi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olma,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hırsızlık)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15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ts val="2490"/>
              </a:lnSpc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latin typeface="Calibri"/>
                <a:cs typeface="Calibri"/>
              </a:rPr>
              <a:t>Medyanın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etkisi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(TV,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film,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video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oyunları,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internet,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sosyal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medya)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ts val="2490"/>
              </a:lnSpc>
              <a:buFont typeface="Arial"/>
              <a:buChar char="•"/>
              <a:tabLst>
                <a:tab pos="614045" algn="l"/>
              </a:tabLst>
            </a:pPr>
            <a:r>
              <a:rPr sz="2100" spc="-20" dirty="0">
                <a:latin typeface="Calibri"/>
                <a:cs typeface="Calibri"/>
              </a:rPr>
              <a:t>Televizyonda </a:t>
            </a:r>
            <a:r>
              <a:rPr sz="2100" dirty="0">
                <a:latin typeface="Calibri"/>
                <a:cs typeface="Calibri"/>
              </a:rPr>
              <a:t>şiddet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içerikli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programlar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izlemek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bilgisayar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oyunu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oynamak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0924" y="6500953"/>
            <a:ext cx="24949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(Barboza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ve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ark.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2009;</a:t>
            </a:r>
            <a:r>
              <a:rPr sz="1050" spc="-10" dirty="0">
                <a:latin typeface="Calibri"/>
                <a:cs typeface="Calibri"/>
              </a:rPr>
              <a:t> Kuntsche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ve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ark.</a:t>
            </a:r>
            <a:r>
              <a:rPr sz="1050" spc="-10" dirty="0">
                <a:latin typeface="Calibri"/>
                <a:cs typeface="Calibri"/>
              </a:rPr>
              <a:t> 2006)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625" y="1156314"/>
            <a:ext cx="7544434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Akran</a:t>
            </a:r>
            <a:r>
              <a:rPr spc="-85" dirty="0"/>
              <a:t> </a:t>
            </a:r>
            <a:r>
              <a:rPr dirty="0"/>
              <a:t>Zorbalığını</a:t>
            </a:r>
            <a:r>
              <a:rPr spc="-80" dirty="0"/>
              <a:t> </a:t>
            </a:r>
            <a:r>
              <a:rPr dirty="0"/>
              <a:t>Önleyici</a:t>
            </a:r>
            <a:r>
              <a:rPr spc="-80" dirty="0"/>
              <a:t> </a:t>
            </a:r>
            <a:r>
              <a:rPr dirty="0"/>
              <a:t>Okul</a:t>
            </a:r>
            <a:r>
              <a:rPr spc="-80" dirty="0"/>
              <a:t> </a:t>
            </a:r>
            <a:r>
              <a:rPr spc="-10" dirty="0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386" y="2355743"/>
            <a:ext cx="8611870" cy="318856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212725" algn="l"/>
              </a:tabLst>
            </a:pPr>
            <a:r>
              <a:rPr sz="2250" dirty="0">
                <a:latin typeface="Calibri"/>
                <a:cs typeface="Calibri"/>
              </a:rPr>
              <a:t>Akran</a:t>
            </a:r>
            <a:r>
              <a:rPr sz="2250" spc="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zorbalığı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konusunda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bütüncül</a:t>
            </a:r>
            <a:r>
              <a:rPr sz="22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sz="22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okul</a:t>
            </a:r>
            <a:r>
              <a:rPr sz="22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yaklaşımı</a:t>
            </a:r>
            <a:r>
              <a:rPr sz="22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geliştirilmeli.</a:t>
            </a:r>
            <a:endParaRPr sz="2250" dirty="0">
              <a:latin typeface="Calibri"/>
              <a:cs typeface="Calibri"/>
            </a:endParaRPr>
          </a:p>
          <a:p>
            <a:pPr marL="212090" marR="172085" indent="-200025">
              <a:lnSpc>
                <a:spcPct val="101299"/>
              </a:lnSpc>
              <a:spcBef>
                <a:spcPts val="1405"/>
              </a:spcBef>
              <a:buFont typeface="Arial"/>
              <a:buChar char="•"/>
              <a:tabLst>
                <a:tab pos="213360" algn="l"/>
              </a:tabLst>
            </a:pPr>
            <a:r>
              <a:rPr sz="2250" dirty="0">
                <a:latin typeface="Calibri"/>
                <a:cs typeface="Calibri"/>
              </a:rPr>
              <a:t>Akran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zorbalığını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konusunda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öğretmenlere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ve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okuldaki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tüm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çalışanlara 	</a:t>
            </a:r>
            <a:r>
              <a:rPr sz="2250" dirty="0">
                <a:latin typeface="Calibri"/>
                <a:cs typeface="Calibri"/>
              </a:rPr>
              <a:t>yönelik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açık,</a:t>
            </a:r>
            <a:r>
              <a:rPr sz="225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22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25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tutarlı</a:t>
            </a:r>
            <a:r>
              <a:rPr sz="22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bilgiler</a:t>
            </a:r>
            <a:r>
              <a:rPr sz="22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verilmeli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ve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destek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sağlanmalı.</a:t>
            </a:r>
            <a:endParaRPr sz="2250" dirty="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Akran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zorbalığının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tanımı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herkes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için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aynı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olmalı.</a:t>
            </a:r>
            <a:endParaRPr sz="1900" dirty="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12725" algn="l"/>
              </a:tabLst>
            </a:pPr>
            <a:r>
              <a:rPr sz="2250" dirty="0">
                <a:latin typeface="Calibri"/>
                <a:cs typeface="Calibri"/>
              </a:rPr>
              <a:t>Akran</a:t>
            </a:r>
            <a:r>
              <a:rPr sz="2250" spc="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zorbalığı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hakkında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kesin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kural</a:t>
            </a:r>
            <a:r>
              <a:rPr sz="22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2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politikalar</a:t>
            </a:r>
            <a:r>
              <a:rPr sz="22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geliştirilmeli.</a:t>
            </a:r>
            <a:endParaRPr sz="2250" dirty="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12725" algn="l"/>
              </a:tabLst>
            </a:pPr>
            <a:r>
              <a:rPr sz="2250" dirty="0" err="1" smtClean="0">
                <a:latin typeface="Calibri"/>
                <a:cs typeface="Calibri"/>
              </a:rPr>
              <a:t>Okulda</a:t>
            </a:r>
            <a:r>
              <a:rPr sz="2250" spc="25" dirty="0" smtClean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ve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okul</a:t>
            </a:r>
            <a:r>
              <a:rPr sz="2250" spc="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çevresinde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zorbalık</a:t>
            </a:r>
            <a:r>
              <a:rPr sz="2250" spc="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olaylarının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en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sık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görüldüğü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yerlerde</a:t>
            </a:r>
            <a:endParaRPr sz="2250" dirty="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güvenlik</a:t>
            </a:r>
            <a:r>
              <a:rPr sz="22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için</a:t>
            </a:r>
            <a:r>
              <a:rPr sz="2250" spc="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ek</a:t>
            </a:r>
            <a:r>
              <a:rPr sz="2250" spc="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önlemler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alınmalı.</a:t>
            </a:r>
            <a:endParaRPr sz="22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903" y="1131935"/>
            <a:ext cx="8287384" cy="6146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Akran</a:t>
            </a:r>
            <a:r>
              <a:rPr sz="3850" spc="-100" dirty="0"/>
              <a:t> </a:t>
            </a:r>
            <a:r>
              <a:rPr sz="3850" dirty="0"/>
              <a:t>Zorbalığını</a:t>
            </a:r>
            <a:r>
              <a:rPr sz="3850" spc="-135" dirty="0"/>
              <a:t> </a:t>
            </a:r>
            <a:r>
              <a:rPr sz="3850" dirty="0"/>
              <a:t>Önleyici</a:t>
            </a:r>
            <a:r>
              <a:rPr sz="3850" spc="-130" dirty="0"/>
              <a:t> </a:t>
            </a:r>
            <a:r>
              <a:rPr sz="3850" dirty="0"/>
              <a:t>Okul</a:t>
            </a:r>
            <a:r>
              <a:rPr sz="3850" spc="-95" dirty="0"/>
              <a:t> </a:t>
            </a:r>
            <a:r>
              <a:rPr sz="3850" spc="-10" dirty="0"/>
              <a:t>Yaklaşımı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720386" y="2513953"/>
            <a:ext cx="8958580" cy="298081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12090" marR="853440" indent="-200025" algn="just">
              <a:lnSpc>
                <a:spcPct val="11130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2250" spc="-10" dirty="0" err="1" smtClean="0">
                <a:latin typeface="Calibri"/>
                <a:cs typeface="Calibri"/>
              </a:rPr>
              <a:t>Öğretmenler</a:t>
            </a:r>
            <a:r>
              <a:rPr sz="2250" spc="-10" dirty="0">
                <a:latin typeface="Calibri"/>
                <a:cs typeface="Calibri"/>
              </a:rPr>
              <a:t>,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akran</a:t>
            </a:r>
            <a:r>
              <a:rPr sz="2250" spc="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zorbalığını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sz="22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2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müdahale</a:t>
            </a:r>
            <a:r>
              <a:rPr sz="22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b="1" spc="-10" dirty="0">
                <a:solidFill>
                  <a:srgbClr val="FF0000"/>
                </a:solidFill>
                <a:latin typeface="Calibri"/>
                <a:cs typeface="Calibri"/>
              </a:rPr>
              <a:t>politikalarının 	</a:t>
            </a:r>
            <a:r>
              <a:rPr sz="2250" dirty="0">
                <a:latin typeface="Calibri"/>
                <a:cs typeface="Calibri"/>
              </a:rPr>
              <a:t>hazırlanması,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uygulanması</a:t>
            </a:r>
            <a:r>
              <a:rPr sz="2250" spc="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ve</a:t>
            </a:r>
            <a:r>
              <a:rPr sz="2250" spc="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değerlendirilmesi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konusunda</a:t>
            </a:r>
            <a:r>
              <a:rPr sz="2250" spc="3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katkıda 	bulunmalı.</a:t>
            </a:r>
            <a:endParaRPr sz="2250" dirty="0">
              <a:latin typeface="Calibri"/>
              <a:cs typeface="Calibri"/>
            </a:endParaRPr>
          </a:p>
          <a:p>
            <a:pPr marL="212090" marR="310515" indent="-200025" algn="just">
              <a:lnSpc>
                <a:spcPct val="111500"/>
              </a:lnSpc>
              <a:spcBef>
                <a:spcPts val="875"/>
              </a:spcBef>
              <a:buFont typeface="Arial"/>
              <a:buChar char="•"/>
              <a:tabLst>
                <a:tab pos="213360" algn="l"/>
              </a:tabLst>
            </a:pPr>
            <a:r>
              <a:rPr sz="2250" dirty="0">
                <a:latin typeface="Calibri"/>
                <a:cs typeface="Calibri"/>
              </a:rPr>
              <a:t>Akran</a:t>
            </a:r>
            <a:r>
              <a:rPr sz="2250" spc="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zorbalığı</a:t>
            </a:r>
            <a:r>
              <a:rPr sz="2250" spc="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olayına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karışan</a:t>
            </a:r>
            <a:r>
              <a:rPr sz="2250" spc="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öğrenciler</a:t>
            </a:r>
            <a:r>
              <a:rPr sz="2250" spc="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(tüm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roller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için)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tespit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edilmeli 	</a:t>
            </a:r>
            <a:r>
              <a:rPr sz="2250" dirty="0">
                <a:latin typeface="Calibri"/>
                <a:cs typeface="Calibri"/>
              </a:rPr>
              <a:t>ve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uygun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0000"/>
                </a:solidFill>
                <a:latin typeface="Calibri"/>
                <a:cs typeface="Calibri"/>
              </a:rPr>
              <a:t>müdahaleler</a:t>
            </a:r>
            <a:r>
              <a:rPr sz="225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gerçekleştirilmeli.</a:t>
            </a:r>
            <a:endParaRPr sz="2250" dirty="0">
              <a:latin typeface="Calibri"/>
              <a:cs typeface="Calibri"/>
            </a:endParaRPr>
          </a:p>
          <a:p>
            <a:pPr marL="212725" indent="-200025" algn="just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12725" algn="l"/>
              </a:tabLst>
            </a:pP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Ebeveynlere</a:t>
            </a:r>
            <a:r>
              <a:rPr sz="2250" spc="-3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akran</a:t>
            </a:r>
            <a:r>
              <a:rPr sz="2250" spc="2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zorbalığı</a:t>
            </a:r>
            <a:r>
              <a:rPr sz="2250" spc="1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konusunda</a:t>
            </a:r>
            <a:r>
              <a:rPr sz="2250" spc="-2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b="1" dirty="0" err="1">
                <a:solidFill>
                  <a:srgbClr val="FF0000"/>
                </a:solidFill>
                <a:latin typeface="Calibri"/>
                <a:cs typeface="Calibri"/>
              </a:rPr>
              <a:t>bilgilendirme</a:t>
            </a:r>
            <a:r>
              <a:rPr sz="22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250" dirty="0">
              <a:latin typeface="Calibri"/>
              <a:cs typeface="Calibri"/>
            </a:endParaRPr>
          </a:p>
          <a:p>
            <a:pPr marL="213360" algn="just">
              <a:lnSpc>
                <a:spcPct val="100000"/>
              </a:lnSpc>
              <a:spcBef>
                <a:spcPts val="310"/>
              </a:spcBef>
            </a:pPr>
            <a:r>
              <a:rPr lang="tr-TR" sz="2250" dirty="0" smtClean="0">
                <a:solidFill>
                  <a:srgbClr val="0F0100"/>
                </a:solidFill>
                <a:latin typeface="Calibri"/>
                <a:cs typeface="Calibri"/>
              </a:rPr>
              <a:t>yapılmalı</a:t>
            </a:r>
            <a:r>
              <a:rPr sz="2250" spc="-15" dirty="0" smtClean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ve</a:t>
            </a:r>
            <a:r>
              <a:rPr sz="2250" spc="1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onların</a:t>
            </a:r>
            <a:r>
              <a:rPr sz="2250" spc="4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müdahale</a:t>
            </a:r>
            <a:r>
              <a:rPr sz="2250" spc="-1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sürecine</a:t>
            </a:r>
            <a:r>
              <a:rPr sz="2250" spc="-1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0F0100"/>
                </a:solidFill>
                <a:latin typeface="Calibri"/>
                <a:cs typeface="Calibri"/>
              </a:rPr>
              <a:t>katılması</a:t>
            </a:r>
            <a:r>
              <a:rPr sz="2250" spc="1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0F0100"/>
                </a:solidFill>
                <a:latin typeface="Calibri"/>
                <a:cs typeface="Calibri"/>
              </a:rPr>
              <a:t>sağlanmalı.</a:t>
            </a:r>
            <a:endParaRPr sz="22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5337" y="1246178"/>
            <a:ext cx="56603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Öğrencilerinize</a:t>
            </a:r>
            <a:r>
              <a:rPr sz="2100" b="1" spc="-4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akran</a:t>
            </a:r>
            <a:r>
              <a:rPr sz="2100" b="1" spc="-5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zorbalığı</a:t>
            </a:r>
            <a:r>
              <a:rPr sz="2100" b="1" spc="-6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hakkında</a:t>
            </a:r>
            <a:r>
              <a:rPr sz="2100" b="1" spc="-4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bilgi</a:t>
            </a:r>
            <a:r>
              <a:rPr sz="2100" b="1" spc="-7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verin.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7533" y="1151573"/>
            <a:ext cx="331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3339" y="2948939"/>
            <a:ext cx="7934325" cy="821690"/>
          </a:xfrm>
          <a:custGeom>
            <a:avLst/>
            <a:gdLst/>
            <a:ahLst/>
            <a:cxnLst/>
            <a:rect l="l" t="t" r="r" b="b"/>
            <a:pathLst>
              <a:path w="7934325" h="821689">
                <a:moveTo>
                  <a:pt x="7933957" y="205752"/>
                </a:moveTo>
                <a:lnTo>
                  <a:pt x="7932433" y="196608"/>
                </a:lnTo>
                <a:lnTo>
                  <a:pt x="7931124" y="187464"/>
                </a:lnTo>
                <a:lnTo>
                  <a:pt x="7930909" y="185940"/>
                </a:lnTo>
                <a:lnTo>
                  <a:pt x="7929385" y="176796"/>
                </a:lnTo>
                <a:lnTo>
                  <a:pt x="7926337" y="167652"/>
                </a:lnTo>
                <a:lnTo>
                  <a:pt x="7924813" y="164604"/>
                </a:lnTo>
                <a:lnTo>
                  <a:pt x="7923276" y="161531"/>
                </a:lnTo>
                <a:lnTo>
                  <a:pt x="7923276" y="207276"/>
                </a:lnTo>
                <a:lnTo>
                  <a:pt x="7923276" y="585228"/>
                </a:lnTo>
                <a:lnTo>
                  <a:pt x="7918717" y="612660"/>
                </a:lnTo>
                <a:lnTo>
                  <a:pt x="7918717" y="611136"/>
                </a:lnTo>
                <a:lnTo>
                  <a:pt x="7915669" y="620280"/>
                </a:lnTo>
                <a:lnTo>
                  <a:pt x="7911097" y="627900"/>
                </a:lnTo>
                <a:lnTo>
                  <a:pt x="7912621" y="627900"/>
                </a:lnTo>
                <a:lnTo>
                  <a:pt x="7906525" y="635520"/>
                </a:lnTo>
                <a:lnTo>
                  <a:pt x="7908049" y="635520"/>
                </a:lnTo>
                <a:lnTo>
                  <a:pt x="7901953" y="641616"/>
                </a:lnTo>
                <a:lnTo>
                  <a:pt x="7896530" y="648385"/>
                </a:lnTo>
                <a:lnTo>
                  <a:pt x="7889761" y="653808"/>
                </a:lnTo>
                <a:lnTo>
                  <a:pt x="7883665" y="659904"/>
                </a:lnTo>
                <a:lnTo>
                  <a:pt x="7883665" y="658380"/>
                </a:lnTo>
                <a:lnTo>
                  <a:pt x="7876045" y="664476"/>
                </a:lnTo>
                <a:lnTo>
                  <a:pt x="7876045" y="662952"/>
                </a:lnTo>
                <a:lnTo>
                  <a:pt x="7868425" y="667524"/>
                </a:lnTo>
                <a:lnTo>
                  <a:pt x="7859281" y="670572"/>
                </a:lnTo>
                <a:lnTo>
                  <a:pt x="7860805" y="670572"/>
                </a:lnTo>
                <a:lnTo>
                  <a:pt x="7833360" y="675144"/>
                </a:lnTo>
                <a:lnTo>
                  <a:pt x="592848" y="675144"/>
                </a:lnTo>
                <a:lnTo>
                  <a:pt x="565416" y="670572"/>
                </a:lnTo>
                <a:lnTo>
                  <a:pt x="557796" y="667524"/>
                </a:lnTo>
                <a:lnTo>
                  <a:pt x="556602" y="666813"/>
                </a:lnTo>
                <a:lnTo>
                  <a:pt x="669036" y="588264"/>
                </a:lnTo>
                <a:lnTo>
                  <a:pt x="669036" y="117360"/>
                </a:lnTo>
                <a:lnTo>
                  <a:pt x="7842517" y="117360"/>
                </a:lnTo>
                <a:lnTo>
                  <a:pt x="7851661" y="118884"/>
                </a:lnTo>
                <a:lnTo>
                  <a:pt x="7860805" y="121932"/>
                </a:lnTo>
                <a:lnTo>
                  <a:pt x="7859281" y="121932"/>
                </a:lnTo>
                <a:lnTo>
                  <a:pt x="7868425" y="124980"/>
                </a:lnTo>
                <a:lnTo>
                  <a:pt x="7868425" y="123456"/>
                </a:lnTo>
                <a:lnTo>
                  <a:pt x="7883665" y="132600"/>
                </a:lnTo>
                <a:lnTo>
                  <a:pt x="7889761" y="137172"/>
                </a:lnTo>
                <a:lnTo>
                  <a:pt x="7897381" y="143268"/>
                </a:lnTo>
                <a:lnTo>
                  <a:pt x="7895857" y="143268"/>
                </a:lnTo>
                <a:lnTo>
                  <a:pt x="7901953" y="149364"/>
                </a:lnTo>
                <a:lnTo>
                  <a:pt x="7908049" y="156984"/>
                </a:lnTo>
                <a:lnTo>
                  <a:pt x="7906525" y="156984"/>
                </a:lnTo>
                <a:lnTo>
                  <a:pt x="7912621" y="164604"/>
                </a:lnTo>
                <a:lnTo>
                  <a:pt x="7911097" y="163080"/>
                </a:lnTo>
                <a:lnTo>
                  <a:pt x="7915669" y="172224"/>
                </a:lnTo>
                <a:lnTo>
                  <a:pt x="7918717" y="179844"/>
                </a:lnTo>
                <a:lnTo>
                  <a:pt x="7920241" y="188988"/>
                </a:lnTo>
                <a:lnTo>
                  <a:pt x="7920241" y="187464"/>
                </a:lnTo>
                <a:lnTo>
                  <a:pt x="7921765" y="198132"/>
                </a:lnTo>
                <a:lnTo>
                  <a:pt x="7921765" y="196608"/>
                </a:lnTo>
                <a:lnTo>
                  <a:pt x="7923276" y="207276"/>
                </a:lnTo>
                <a:lnTo>
                  <a:pt x="7923276" y="161531"/>
                </a:lnTo>
                <a:lnTo>
                  <a:pt x="7889761" y="123456"/>
                </a:lnTo>
                <a:lnTo>
                  <a:pt x="7880617" y="118884"/>
                </a:lnTo>
                <a:lnTo>
                  <a:pt x="7878077" y="117360"/>
                </a:lnTo>
                <a:lnTo>
                  <a:pt x="7872997" y="114312"/>
                </a:lnTo>
                <a:lnTo>
                  <a:pt x="7863853" y="111264"/>
                </a:lnTo>
                <a:lnTo>
                  <a:pt x="7853185" y="108216"/>
                </a:lnTo>
                <a:lnTo>
                  <a:pt x="7844041" y="106692"/>
                </a:lnTo>
                <a:lnTo>
                  <a:pt x="669036" y="106692"/>
                </a:lnTo>
                <a:lnTo>
                  <a:pt x="669036" y="0"/>
                </a:lnTo>
                <a:lnTo>
                  <a:pt x="335292" y="233172"/>
                </a:lnTo>
                <a:lnTo>
                  <a:pt x="0" y="0"/>
                </a:lnTo>
                <a:lnTo>
                  <a:pt x="0" y="588264"/>
                </a:lnTo>
                <a:lnTo>
                  <a:pt x="335292" y="821436"/>
                </a:lnTo>
                <a:lnTo>
                  <a:pt x="545693" y="674433"/>
                </a:lnTo>
                <a:lnTo>
                  <a:pt x="553224" y="678192"/>
                </a:lnTo>
                <a:lnTo>
                  <a:pt x="571512" y="684288"/>
                </a:lnTo>
                <a:lnTo>
                  <a:pt x="582180" y="685812"/>
                </a:lnTo>
                <a:lnTo>
                  <a:pt x="7844041" y="685812"/>
                </a:lnTo>
                <a:lnTo>
                  <a:pt x="7853185" y="684288"/>
                </a:lnTo>
                <a:lnTo>
                  <a:pt x="7863853" y="681240"/>
                </a:lnTo>
                <a:lnTo>
                  <a:pt x="7872997" y="678192"/>
                </a:lnTo>
                <a:lnTo>
                  <a:pt x="7878077" y="675144"/>
                </a:lnTo>
                <a:lnTo>
                  <a:pt x="7880617" y="673620"/>
                </a:lnTo>
                <a:lnTo>
                  <a:pt x="7889761" y="669048"/>
                </a:lnTo>
                <a:lnTo>
                  <a:pt x="7895476" y="664476"/>
                </a:lnTo>
                <a:lnTo>
                  <a:pt x="7901191" y="659904"/>
                </a:lnTo>
                <a:lnTo>
                  <a:pt x="7905001" y="656856"/>
                </a:lnTo>
                <a:lnTo>
                  <a:pt x="7911097" y="649236"/>
                </a:lnTo>
                <a:lnTo>
                  <a:pt x="7912316" y="647712"/>
                </a:lnTo>
                <a:lnTo>
                  <a:pt x="7917193" y="641616"/>
                </a:lnTo>
                <a:lnTo>
                  <a:pt x="7921765" y="632472"/>
                </a:lnTo>
                <a:lnTo>
                  <a:pt x="7926337" y="624852"/>
                </a:lnTo>
                <a:lnTo>
                  <a:pt x="7929385" y="615708"/>
                </a:lnTo>
                <a:lnTo>
                  <a:pt x="7929816" y="612660"/>
                </a:lnTo>
                <a:lnTo>
                  <a:pt x="7930909" y="605040"/>
                </a:lnTo>
                <a:lnTo>
                  <a:pt x="7932433" y="595896"/>
                </a:lnTo>
                <a:lnTo>
                  <a:pt x="7933957" y="585228"/>
                </a:lnTo>
                <a:lnTo>
                  <a:pt x="7933957" y="205752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8101" y="1922823"/>
            <a:ext cx="7795259" cy="286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035" indent="-201295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534035" algn="l"/>
              </a:tabLst>
            </a:pPr>
            <a:r>
              <a:rPr sz="2100" dirty="0">
                <a:latin typeface="Calibri"/>
                <a:cs typeface="Calibri"/>
              </a:rPr>
              <a:t>Akran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zorbalığının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tanımı,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türleri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sonuçları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hakkında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konuşun.</a:t>
            </a:r>
            <a:endParaRPr sz="2100">
              <a:latin typeface="Calibri"/>
              <a:cs typeface="Calibri"/>
            </a:endParaRPr>
          </a:p>
          <a:p>
            <a:pPr marL="534035" indent="-201295">
              <a:lnSpc>
                <a:spcPts val="2395"/>
              </a:lnSpc>
              <a:buFont typeface="Arial"/>
              <a:buChar char="•"/>
              <a:tabLst>
                <a:tab pos="534035" algn="l"/>
              </a:tabLst>
            </a:pPr>
            <a:r>
              <a:rPr sz="2100" dirty="0">
                <a:latin typeface="Calibri"/>
                <a:cs typeface="Calibri"/>
              </a:rPr>
              <a:t>Akran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zorbalığını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neden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önlememiz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gerektiğini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açıklayın.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2100">
              <a:latin typeface="Calibri"/>
              <a:cs typeface="Calibri"/>
            </a:endParaRPr>
          </a:p>
          <a:p>
            <a:pPr marL="274320" indent="-269875">
              <a:lnSpc>
                <a:spcPct val="100000"/>
              </a:lnSpc>
              <a:buSzPct val="50793"/>
              <a:buFont typeface="Calibri"/>
              <a:buAutoNum type="arabicPeriod" startAt="22"/>
              <a:tabLst>
                <a:tab pos="274320" algn="l"/>
              </a:tabLst>
            </a:pPr>
            <a:r>
              <a:rPr sz="4725" baseline="-4409" dirty="0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sz="4725" spc="315" baseline="-4409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Olumlu</a:t>
            </a:r>
            <a:r>
              <a:rPr sz="2100" b="1" spc="-35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rol</a:t>
            </a:r>
            <a:r>
              <a:rPr sz="2100" b="1" spc="-60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model</a:t>
            </a:r>
            <a:r>
              <a:rPr sz="2100" b="1" spc="-35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olun,</a:t>
            </a:r>
            <a:r>
              <a:rPr sz="2100" b="1" spc="-40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zorbalık</a:t>
            </a:r>
            <a:r>
              <a:rPr sz="2100" b="1" spc="-50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olaylarına</a:t>
            </a:r>
            <a:r>
              <a:rPr sz="2100" b="1" spc="-30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hemen</a:t>
            </a:r>
            <a:r>
              <a:rPr sz="2100" b="1" spc="-40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8EAADB"/>
                </a:solidFill>
                <a:latin typeface="Calibri"/>
                <a:cs typeface="Calibri"/>
              </a:rPr>
              <a:t>müdahale</a:t>
            </a:r>
            <a:r>
              <a:rPr sz="2100" b="1" spc="-30" dirty="0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8EAADB"/>
                </a:solidFill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  <a:p>
            <a:pPr marL="586740" lvl="1" indent="-239395">
              <a:lnSpc>
                <a:spcPct val="100000"/>
              </a:lnSpc>
              <a:spcBef>
                <a:spcPts val="2095"/>
              </a:spcBef>
              <a:buSzPct val="76190"/>
              <a:buFont typeface="Arial"/>
              <a:buChar char="•"/>
              <a:tabLst>
                <a:tab pos="586740" algn="l"/>
              </a:tabLst>
            </a:pPr>
            <a:r>
              <a:rPr sz="2100" dirty="0">
                <a:latin typeface="Calibri"/>
                <a:cs typeface="Calibri"/>
              </a:rPr>
              <a:t>Bu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okulda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akran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zorbalığının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asla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kabul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edilemeyeceğini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açıklayın.</a:t>
            </a:r>
            <a:endParaRPr sz="2100">
              <a:latin typeface="Calibri"/>
              <a:cs typeface="Calibri"/>
            </a:endParaRPr>
          </a:p>
          <a:p>
            <a:pPr marL="586740" marR="523240" lvl="1" indent="-239395">
              <a:lnSpc>
                <a:spcPct val="100000"/>
              </a:lnSpc>
              <a:spcBef>
                <a:spcPts val="15"/>
              </a:spcBef>
              <a:buSzPct val="76190"/>
              <a:buFont typeface="Arial"/>
              <a:buChar char="•"/>
              <a:tabLst>
                <a:tab pos="586740" algn="l"/>
              </a:tabLst>
            </a:pPr>
            <a:r>
              <a:rPr sz="2100" dirty="0">
                <a:latin typeface="Calibri"/>
                <a:cs typeface="Calibri"/>
              </a:rPr>
              <a:t>Sınıf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içerisindeki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tutum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davranışlarınız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şiddete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karşı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olan </a:t>
            </a:r>
            <a:r>
              <a:rPr sz="2100" spc="-10" dirty="0">
                <a:latin typeface="Calibri"/>
                <a:cs typeface="Calibri"/>
              </a:rPr>
              <a:t>tavrınızı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gösterin.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0304" y="4858511"/>
            <a:ext cx="7452359" cy="820419"/>
          </a:xfrm>
          <a:custGeom>
            <a:avLst/>
            <a:gdLst/>
            <a:ahLst/>
            <a:cxnLst/>
            <a:rect l="l" t="t" r="r" b="b"/>
            <a:pathLst>
              <a:path w="7452359" h="820420">
                <a:moveTo>
                  <a:pt x="7452360" y="269748"/>
                </a:moveTo>
                <a:lnTo>
                  <a:pt x="7450836" y="259080"/>
                </a:lnTo>
                <a:lnTo>
                  <a:pt x="7444740" y="240792"/>
                </a:lnTo>
                <a:lnTo>
                  <a:pt x="7442454" y="236220"/>
                </a:lnTo>
                <a:lnTo>
                  <a:pt x="7441692" y="234696"/>
                </a:lnTo>
                <a:lnTo>
                  <a:pt x="7441692" y="271272"/>
                </a:lnTo>
                <a:lnTo>
                  <a:pt x="7441692" y="667512"/>
                </a:lnTo>
                <a:lnTo>
                  <a:pt x="7440168" y="676656"/>
                </a:lnTo>
                <a:lnTo>
                  <a:pt x="7437120" y="685800"/>
                </a:lnTo>
                <a:lnTo>
                  <a:pt x="7437120" y="684276"/>
                </a:lnTo>
                <a:lnTo>
                  <a:pt x="7434072" y="693420"/>
                </a:lnTo>
                <a:lnTo>
                  <a:pt x="7431024" y="701040"/>
                </a:lnTo>
                <a:lnTo>
                  <a:pt x="7426452" y="708660"/>
                </a:lnTo>
                <a:lnTo>
                  <a:pt x="7420356" y="714756"/>
                </a:lnTo>
                <a:lnTo>
                  <a:pt x="7421880" y="714756"/>
                </a:lnTo>
                <a:lnTo>
                  <a:pt x="7415784" y="722376"/>
                </a:lnTo>
                <a:lnTo>
                  <a:pt x="7415784" y="720852"/>
                </a:lnTo>
                <a:lnTo>
                  <a:pt x="7408164" y="726948"/>
                </a:lnTo>
                <a:lnTo>
                  <a:pt x="7409688" y="726948"/>
                </a:lnTo>
                <a:lnTo>
                  <a:pt x="7402068" y="733044"/>
                </a:lnTo>
                <a:lnTo>
                  <a:pt x="7394435" y="737616"/>
                </a:lnTo>
                <a:lnTo>
                  <a:pt x="7394435" y="736092"/>
                </a:lnTo>
                <a:lnTo>
                  <a:pt x="7386828" y="740664"/>
                </a:lnTo>
                <a:lnTo>
                  <a:pt x="7379208" y="743712"/>
                </a:lnTo>
                <a:lnTo>
                  <a:pt x="7351776" y="748284"/>
                </a:lnTo>
                <a:lnTo>
                  <a:pt x="469392" y="748284"/>
                </a:lnTo>
                <a:lnTo>
                  <a:pt x="443877" y="744042"/>
                </a:lnTo>
                <a:lnTo>
                  <a:pt x="669036" y="586740"/>
                </a:lnTo>
                <a:lnTo>
                  <a:pt x="669036" y="190500"/>
                </a:lnTo>
                <a:lnTo>
                  <a:pt x="7360920" y="190500"/>
                </a:lnTo>
                <a:lnTo>
                  <a:pt x="7370064" y="192024"/>
                </a:lnTo>
                <a:lnTo>
                  <a:pt x="7379208" y="195072"/>
                </a:lnTo>
                <a:lnTo>
                  <a:pt x="7386828" y="198120"/>
                </a:lnTo>
                <a:lnTo>
                  <a:pt x="7386828" y="196596"/>
                </a:lnTo>
                <a:lnTo>
                  <a:pt x="7409688" y="210312"/>
                </a:lnTo>
                <a:lnTo>
                  <a:pt x="7408164" y="210312"/>
                </a:lnTo>
                <a:lnTo>
                  <a:pt x="7415784" y="216408"/>
                </a:lnTo>
                <a:lnTo>
                  <a:pt x="7421880" y="222504"/>
                </a:lnTo>
                <a:lnTo>
                  <a:pt x="7420356" y="222504"/>
                </a:lnTo>
                <a:lnTo>
                  <a:pt x="7426452" y="230124"/>
                </a:lnTo>
                <a:lnTo>
                  <a:pt x="7431024" y="237744"/>
                </a:lnTo>
                <a:lnTo>
                  <a:pt x="7431024" y="236220"/>
                </a:lnTo>
                <a:lnTo>
                  <a:pt x="7434072" y="245364"/>
                </a:lnTo>
                <a:lnTo>
                  <a:pt x="7437120" y="252984"/>
                </a:lnTo>
                <a:lnTo>
                  <a:pt x="7440168" y="262128"/>
                </a:lnTo>
                <a:lnTo>
                  <a:pt x="7441692" y="271272"/>
                </a:lnTo>
                <a:lnTo>
                  <a:pt x="7441692" y="234696"/>
                </a:lnTo>
                <a:lnTo>
                  <a:pt x="7408164" y="196596"/>
                </a:lnTo>
                <a:lnTo>
                  <a:pt x="7397496" y="190500"/>
                </a:lnTo>
                <a:lnTo>
                  <a:pt x="7391400" y="187452"/>
                </a:lnTo>
                <a:lnTo>
                  <a:pt x="7373112" y="181356"/>
                </a:lnTo>
                <a:lnTo>
                  <a:pt x="7362444" y="179832"/>
                </a:lnTo>
                <a:lnTo>
                  <a:pt x="669036" y="179832"/>
                </a:lnTo>
                <a:lnTo>
                  <a:pt x="669036" y="0"/>
                </a:lnTo>
                <a:lnTo>
                  <a:pt x="335267" y="233172"/>
                </a:lnTo>
                <a:lnTo>
                  <a:pt x="0" y="0"/>
                </a:lnTo>
                <a:lnTo>
                  <a:pt x="0" y="586740"/>
                </a:lnTo>
                <a:lnTo>
                  <a:pt x="335267" y="819912"/>
                </a:lnTo>
                <a:lnTo>
                  <a:pt x="432244" y="752170"/>
                </a:lnTo>
                <a:lnTo>
                  <a:pt x="438912" y="754380"/>
                </a:lnTo>
                <a:lnTo>
                  <a:pt x="449580" y="757428"/>
                </a:lnTo>
                <a:lnTo>
                  <a:pt x="458724" y="758952"/>
                </a:lnTo>
                <a:lnTo>
                  <a:pt x="7362444" y="758952"/>
                </a:lnTo>
                <a:lnTo>
                  <a:pt x="7373112" y="757428"/>
                </a:lnTo>
                <a:lnTo>
                  <a:pt x="7391400" y="751332"/>
                </a:lnTo>
                <a:lnTo>
                  <a:pt x="7397496" y="748284"/>
                </a:lnTo>
                <a:lnTo>
                  <a:pt x="7400544" y="746760"/>
                </a:lnTo>
                <a:lnTo>
                  <a:pt x="7408164" y="742188"/>
                </a:lnTo>
                <a:lnTo>
                  <a:pt x="7413879" y="737616"/>
                </a:lnTo>
                <a:lnTo>
                  <a:pt x="7423404" y="729996"/>
                </a:lnTo>
                <a:lnTo>
                  <a:pt x="7429500" y="722376"/>
                </a:lnTo>
                <a:lnTo>
                  <a:pt x="7435596" y="714756"/>
                </a:lnTo>
                <a:lnTo>
                  <a:pt x="7440168" y="707136"/>
                </a:lnTo>
                <a:lnTo>
                  <a:pt x="7444740" y="697992"/>
                </a:lnTo>
                <a:lnTo>
                  <a:pt x="7447788" y="688848"/>
                </a:lnTo>
                <a:lnTo>
                  <a:pt x="7448651" y="685800"/>
                </a:lnTo>
                <a:lnTo>
                  <a:pt x="7450836" y="678180"/>
                </a:lnTo>
                <a:lnTo>
                  <a:pt x="7452360" y="669036"/>
                </a:lnTo>
                <a:lnTo>
                  <a:pt x="7452360" y="26974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86694" y="5168924"/>
            <a:ext cx="4580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70BF"/>
                </a:solidFill>
                <a:latin typeface="Calibri"/>
                <a:cs typeface="Calibri"/>
              </a:rPr>
              <a:t>Öğrencilerle</a:t>
            </a:r>
            <a:r>
              <a:rPr sz="2100" b="1" spc="-4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0BF"/>
                </a:solidFill>
                <a:latin typeface="Calibri"/>
                <a:cs typeface="Calibri"/>
              </a:rPr>
              <a:t>yakın</a:t>
            </a:r>
            <a:r>
              <a:rPr sz="2100" b="1" spc="-60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0BF"/>
                </a:solidFill>
                <a:latin typeface="Calibri"/>
                <a:cs typeface="Calibri"/>
              </a:rPr>
              <a:t>ve</a:t>
            </a:r>
            <a:r>
              <a:rPr sz="2100" b="1" spc="-60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0BF"/>
                </a:solidFill>
                <a:latin typeface="Calibri"/>
                <a:cs typeface="Calibri"/>
              </a:rPr>
              <a:t>sıcak</a:t>
            </a:r>
            <a:r>
              <a:rPr sz="2100" b="1" spc="-70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0BF"/>
                </a:solidFill>
                <a:latin typeface="Calibri"/>
                <a:cs typeface="Calibri"/>
              </a:rPr>
              <a:t>ilişkiler</a:t>
            </a:r>
            <a:r>
              <a:rPr sz="2100" b="1" spc="-6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70BF"/>
                </a:solidFill>
                <a:latin typeface="Calibri"/>
                <a:cs typeface="Calibri"/>
              </a:rPr>
              <a:t>kurun.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760" y="5783013"/>
            <a:ext cx="6726555" cy="987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marR="5080" indent="-239395">
              <a:lnSpc>
                <a:spcPct val="100200"/>
              </a:lnSpc>
              <a:spcBef>
                <a:spcPts val="95"/>
              </a:spcBef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spc="-20" dirty="0">
                <a:latin typeface="Calibri"/>
                <a:cs typeface="Calibri"/>
              </a:rPr>
              <a:t>Yakın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sıcak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ilişkiler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kurarak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öğrencilerin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size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güvenmesine </a:t>
            </a:r>
            <a:r>
              <a:rPr sz="2100" dirty="0">
                <a:latin typeface="Calibri"/>
                <a:cs typeface="Calibri"/>
              </a:rPr>
              <a:t>yardımcı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olun.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Bu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sayede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öğrenciler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olaylarını</a:t>
            </a:r>
            <a:r>
              <a:rPr sz="2100" dirty="0">
                <a:latin typeface="Calibri"/>
                <a:cs typeface="Calibri"/>
              </a:rPr>
              <a:t> sizinle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paylaşacaktır.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90222" y="828548"/>
            <a:ext cx="5509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0000"/>
                </a:solidFill>
              </a:rPr>
              <a:t>ÖĞRETMENLER</a:t>
            </a:r>
            <a:r>
              <a:rPr sz="2100" spc="-60" dirty="0">
                <a:solidFill>
                  <a:srgbClr val="FF0000"/>
                </a:solidFill>
              </a:rPr>
              <a:t> </a:t>
            </a:r>
            <a:r>
              <a:rPr sz="2100" dirty="0">
                <a:solidFill>
                  <a:srgbClr val="FF0000"/>
                </a:solidFill>
              </a:rPr>
              <a:t>NELER</a:t>
            </a:r>
            <a:r>
              <a:rPr sz="2100" spc="-60" dirty="0">
                <a:solidFill>
                  <a:srgbClr val="FF0000"/>
                </a:solidFill>
              </a:rPr>
              <a:t> </a:t>
            </a:r>
            <a:r>
              <a:rPr sz="2100" spc="-35" dirty="0">
                <a:solidFill>
                  <a:srgbClr val="FF0000"/>
                </a:solidFill>
              </a:rPr>
              <a:t>YAPABİLİR?</a:t>
            </a:r>
            <a:r>
              <a:rPr sz="2100" spc="-80" dirty="0">
                <a:solidFill>
                  <a:srgbClr val="FF0000"/>
                </a:solidFill>
              </a:rPr>
              <a:t> </a:t>
            </a:r>
            <a:r>
              <a:rPr sz="2100" dirty="0">
                <a:solidFill>
                  <a:srgbClr val="FF0000"/>
                </a:solidFill>
              </a:rPr>
              <a:t>(UZUN</a:t>
            </a:r>
            <a:r>
              <a:rPr sz="2100" spc="-85" dirty="0">
                <a:solidFill>
                  <a:srgbClr val="FF0000"/>
                </a:solidFill>
              </a:rPr>
              <a:t> </a:t>
            </a:r>
            <a:r>
              <a:rPr sz="2100" spc="-10" dirty="0">
                <a:solidFill>
                  <a:srgbClr val="FF0000"/>
                </a:solidFill>
              </a:rPr>
              <a:t>VADELİ)</a:t>
            </a:r>
            <a:endParaRPr sz="2100"/>
          </a:p>
        </p:txBody>
      </p:sp>
      <p:sp>
        <p:nvSpPr>
          <p:cNvPr id="11" name="object 11"/>
          <p:cNvSpPr txBox="1"/>
          <p:nvPr/>
        </p:nvSpPr>
        <p:spPr>
          <a:xfrm>
            <a:off x="1861801" y="4992166"/>
            <a:ext cx="331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5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0055" y="1881672"/>
            <a:ext cx="6500495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latin typeface="Calibri"/>
                <a:cs typeface="Calibri"/>
              </a:rPr>
              <a:t>Sınıf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içerisindeki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arkadaşlık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dinamiklerini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yakından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tanıyın.</a:t>
            </a: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latin typeface="Calibri"/>
                <a:cs typeface="Calibri"/>
              </a:rPr>
              <a:t>Olumlu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disiplin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yöntemleri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kullanın.</a:t>
            </a: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100" spc="-10" dirty="0">
                <a:latin typeface="Calibri"/>
                <a:cs typeface="Calibri"/>
              </a:rPr>
              <a:t>Rekabetçi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eğitim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yerine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işbirlikçi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öğrenmeye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önem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2273" y="1156260"/>
            <a:ext cx="40259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1980" algn="l"/>
              </a:tabLst>
            </a:pPr>
            <a:r>
              <a:rPr sz="2800" b="0" spc="-2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100" dirty="0">
                <a:solidFill>
                  <a:srgbClr val="07A1A1"/>
                </a:solidFill>
              </a:rPr>
              <a:t>Olumlu</a:t>
            </a:r>
            <a:r>
              <a:rPr sz="2100" spc="-35" dirty="0">
                <a:solidFill>
                  <a:srgbClr val="07A1A1"/>
                </a:solidFill>
              </a:rPr>
              <a:t> </a:t>
            </a:r>
            <a:r>
              <a:rPr sz="2100" dirty="0">
                <a:solidFill>
                  <a:srgbClr val="07A1A1"/>
                </a:solidFill>
              </a:rPr>
              <a:t>bir</a:t>
            </a:r>
            <a:r>
              <a:rPr sz="2100" spc="-30" dirty="0">
                <a:solidFill>
                  <a:srgbClr val="07A1A1"/>
                </a:solidFill>
              </a:rPr>
              <a:t> </a:t>
            </a:r>
            <a:r>
              <a:rPr sz="2100" dirty="0">
                <a:solidFill>
                  <a:srgbClr val="07A1A1"/>
                </a:solidFill>
              </a:rPr>
              <a:t>sınıf</a:t>
            </a:r>
            <a:r>
              <a:rPr sz="2100" spc="-35" dirty="0">
                <a:solidFill>
                  <a:srgbClr val="07A1A1"/>
                </a:solidFill>
              </a:rPr>
              <a:t> </a:t>
            </a:r>
            <a:r>
              <a:rPr sz="2100" dirty="0">
                <a:solidFill>
                  <a:srgbClr val="07A1A1"/>
                </a:solidFill>
              </a:rPr>
              <a:t>ortamı</a:t>
            </a:r>
            <a:r>
              <a:rPr sz="2100" spc="-30" dirty="0">
                <a:solidFill>
                  <a:srgbClr val="07A1A1"/>
                </a:solidFill>
              </a:rPr>
              <a:t> </a:t>
            </a:r>
            <a:r>
              <a:rPr sz="2100" spc="-10" dirty="0">
                <a:solidFill>
                  <a:srgbClr val="07A1A1"/>
                </a:solidFill>
              </a:rPr>
              <a:t>yaratın.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6763" y="2869691"/>
            <a:ext cx="7521575" cy="821690"/>
          </a:xfrm>
          <a:custGeom>
            <a:avLst/>
            <a:gdLst/>
            <a:ahLst/>
            <a:cxnLst/>
            <a:rect l="l" t="t" r="r" b="b"/>
            <a:pathLst>
              <a:path w="7521575" h="821689">
                <a:moveTo>
                  <a:pt x="7520953" y="246900"/>
                </a:moveTo>
                <a:lnTo>
                  <a:pt x="7519429" y="236232"/>
                </a:lnTo>
                <a:lnTo>
                  <a:pt x="7518159" y="228612"/>
                </a:lnTo>
                <a:lnTo>
                  <a:pt x="7516381" y="217944"/>
                </a:lnTo>
                <a:lnTo>
                  <a:pt x="7514349" y="211848"/>
                </a:lnTo>
                <a:lnTo>
                  <a:pt x="7513333" y="208800"/>
                </a:lnTo>
                <a:lnTo>
                  <a:pt x="7508761" y="199656"/>
                </a:lnTo>
                <a:lnTo>
                  <a:pt x="7508761" y="237756"/>
                </a:lnTo>
                <a:lnTo>
                  <a:pt x="7508761" y="635520"/>
                </a:lnTo>
                <a:lnTo>
                  <a:pt x="7507237" y="644664"/>
                </a:lnTo>
                <a:lnTo>
                  <a:pt x="7507237" y="643140"/>
                </a:lnTo>
                <a:lnTo>
                  <a:pt x="7505713" y="652284"/>
                </a:lnTo>
                <a:lnTo>
                  <a:pt x="7502665" y="661428"/>
                </a:lnTo>
                <a:lnTo>
                  <a:pt x="7502665" y="659904"/>
                </a:lnTo>
                <a:lnTo>
                  <a:pt x="7498093" y="669048"/>
                </a:lnTo>
                <a:lnTo>
                  <a:pt x="7498093" y="667524"/>
                </a:lnTo>
                <a:lnTo>
                  <a:pt x="7493521" y="676668"/>
                </a:lnTo>
                <a:lnTo>
                  <a:pt x="7495045" y="675144"/>
                </a:lnTo>
                <a:lnTo>
                  <a:pt x="7488949" y="682764"/>
                </a:lnTo>
                <a:lnTo>
                  <a:pt x="7455421" y="708672"/>
                </a:lnTo>
                <a:lnTo>
                  <a:pt x="7429513" y="714768"/>
                </a:lnTo>
                <a:lnTo>
                  <a:pt x="528828" y="714768"/>
                </a:lnTo>
                <a:lnTo>
                  <a:pt x="510540" y="711720"/>
                </a:lnTo>
                <a:lnTo>
                  <a:pt x="502920" y="708672"/>
                </a:lnTo>
                <a:lnTo>
                  <a:pt x="499719" y="707085"/>
                </a:lnTo>
                <a:lnTo>
                  <a:pt x="670572" y="588264"/>
                </a:lnTo>
                <a:lnTo>
                  <a:pt x="670572" y="158508"/>
                </a:lnTo>
                <a:lnTo>
                  <a:pt x="7429513" y="158508"/>
                </a:lnTo>
                <a:lnTo>
                  <a:pt x="7438644" y="160032"/>
                </a:lnTo>
                <a:lnTo>
                  <a:pt x="7446277" y="161556"/>
                </a:lnTo>
                <a:lnTo>
                  <a:pt x="7455421" y="164604"/>
                </a:lnTo>
                <a:lnTo>
                  <a:pt x="7470661" y="173748"/>
                </a:lnTo>
                <a:lnTo>
                  <a:pt x="7470661" y="172224"/>
                </a:lnTo>
                <a:lnTo>
                  <a:pt x="7488949" y="190512"/>
                </a:lnTo>
                <a:lnTo>
                  <a:pt x="7495045" y="198132"/>
                </a:lnTo>
                <a:lnTo>
                  <a:pt x="7493521" y="196608"/>
                </a:lnTo>
                <a:lnTo>
                  <a:pt x="7498093" y="204228"/>
                </a:lnTo>
                <a:lnTo>
                  <a:pt x="7502665" y="213372"/>
                </a:lnTo>
                <a:lnTo>
                  <a:pt x="7502665" y="211848"/>
                </a:lnTo>
                <a:lnTo>
                  <a:pt x="7505713" y="220992"/>
                </a:lnTo>
                <a:lnTo>
                  <a:pt x="7507237" y="230136"/>
                </a:lnTo>
                <a:lnTo>
                  <a:pt x="7507237" y="228612"/>
                </a:lnTo>
                <a:lnTo>
                  <a:pt x="7508761" y="237756"/>
                </a:lnTo>
                <a:lnTo>
                  <a:pt x="7508761" y="199656"/>
                </a:lnTo>
                <a:lnTo>
                  <a:pt x="7507999" y="198132"/>
                </a:lnTo>
                <a:lnTo>
                  <a:pt x="7504189" y="190512"/>
                </a:lnTo>
                <a:lnTo>
                  <a:pt x="7498093" y="182892"/>
                </a:lnTo>
                <a:lnTo>
                  <a:pt x="7487425" y="172224"/>
                </a:lnTo>
                <a:lnTo>
                  <a:pt x="7484377" y="169176"/>
                </a:lnTo>
                <a:lnTo>
                  <a:pt x="7476744" y="164604"/>
                </a:lnTo>
                <a:lnTo>
                  <a:pt x="7467613" y="158508"/>
                </a:lnTo>
                <a:lnTo>
                  <a:pt x="7459993" y="153936"/>
                </a:lnTo>
                <a:lnTo>
                  <a:pt x="7450849" y="150888"/>
                </a:lnTo>
                <a:lnTo>
                  <a:pt x="7440181" y="149364"/>
                </a:lnTo>
                <a:lnTo>
                  <a:pt x="7431037" y="147840"/>
                </a:lnTo>
                <a:lnTo>
                  <a:pt x="7420369" y="146316"/>
                </a:lnTo>
                <a:lnTo>
                  <a:pt x="670572" y="146316"/>
                </a:lnTo>
                <a:lnTo>
                  <a:pt x="670572" y="0"/>
                </a:lnTo>
                <a:lnTo>
                  <a:pt x="335280" y="234708"/>
                </a:lnTo>
                <a:lnTo>
                  <a:pt x="0" y="0"/>
                </a:lnTo>
                <a:lnTo>
                  <a:pt x="0" y="588264"/>
                </a:lnTo>
                <a:lnTo>
                  <a:pt x="335280" y="821436"/>
                </a:lnTo>
                <a:lnTo>
                  <a:pt x="488950" y="714578"/>
                </a:lnTo>
                <a:lnTo>
                  <a:pt x="489204" y="714768"/>
                </a:lnTo>
                <a:lnTo>
                  <a:pt x="498348" y="717816"/>
                </a:lnTo>
                <a:lnTo>
                  <a:pt x="507492" y="722388"/>
                </a:lnTo>
                <a:lnTo>
                  <a:pt x="516636" y="723912"/>
                </a:lnTo>
                <a:lnTo>
                  <a:pt x="527304" y="725436"/>
                </a:lnTo>
                <a:lnTo>
                  <a:pt x="536448" y="726960"/>
                </a:lnTo>
                <a:lnTo>
                  <a:pt x="7420369" y="726960"/>
                </a:lnTo>
                <a:lnTo>
                  <a:pt x="7431037" y="725436"/>
                </a:lnTo>
                <a:lnTo>
                  <a:pt x="7440181" y="723912"/>
                </a:lnTo>
                <a:lnTo>
                  <a:pt x="7450849" y="722388"/>
                </a:lnTo>
                <a:lnTo>
                  <a:pt x="7459993" y="717816"/>
                </a:lnTo>
                <a:lnTo>
                  <a:pt x="7467613" y="714768"/>
                </a:lnTo>
                <a:lnTo>
                  <a:pt x="7476744" y="708672"/>
                </a:lnTo>
                <a:lnTo>
                  <a:pt x="7491997" y="696480"/>
                </a:lnTo>
                <a:lnTo>
                  <a:pt x="7498093" y="690384"/>
                </a:lnTo>
                <a:lnTo>
                  <a:pt x="7504189" y="682764"/>
                </a:lnTo>
                <a:lnTo>
                  <a:pt x="7507999" y="675144"/>
                </a:lnTo>
                <a:lnTo>
                  <a:pt x="7511047" y="669048"/>
                </a:lnTo>
                <a:lnTo>
                  <a:pt x="7513333" y="664476"/>
                </a:lnTo>
                <a:lnTo>
                  <a:pt x="7514349" y="661428"/>
                </a:lnTo>
                <a:lnTo>
                  <a:pt x="7516381" y="655332"/>
                </a:lnTo>
                <a:lnTo>
                  <a:pt x="7517905" y="646188"/>
                </a:lnTo>
                <a:lnTo>
                  <a:pt x="7518120" y="644664"/>
                </a:lnTo>
                <a:lnTo>
                  <a:pt x="7519429" y="635520"/>
                </a:lnTo>
                <a:lnTo>
                  <a:pt x="7520953" y="626376"/>
                </a:lnTo>
                <a:lnTo>
                  <a:pt x="7520953" y="246900"/>
                </a:lnTo>
                <a:close/>
              </a:path>
            </a:pathLst>
          </a:custGeom>
          <a:solidFill>
            <a:srgbClr val="54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8006" y="2978873"/>
            <a:ext cx="44323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4725" spc="-1342" baseline="-14109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sz="3150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4725" spc="-37" baseline="-14109" dirty="0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sz="4725" baseline="-14109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744" y="3077912"/>
            <a:ext cx="31210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5487BC"/>
                </a:solidFill>
                <a:latin typeface="Calibri"/>
                <a:cs typeface="Calibri"/>
              </a:rPr>
              <a:t>Öğrencilerinize</a:t>
            </a:r>
            <a:r>
              <a:rPr sz="2100" b="1" dirty="0">
                <a:solidFill>
                  <a:srgbClr val="5487BC"/>
                </a:solidFill>
                <a:latin typeface="Calibri"/>
                <a:cs typeface="Calibri"/>
              </a:rPr>
              <a:t> destek</a:t>
            </a:r>
            <a:r>
              <a:rPr sz="2100" b="1" spc="10" dirty="0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5487BC"/>
                </a:solidFill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3793" y="5392873"/>
            <a:ext cx="6508115" cy="13074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1460" marR="5080" indent="-239395">
              <a:lnSpc>
                <a:spcPct val="100499"/>
              </a:lnSpc>
              <a:spcBef>
                <a:spcPts val="85"/>
              </a:spcBef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Aileler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yakın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iletişim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halinde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olun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önleyici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çalışmalar </a:t>
            </a:r>
            <a:r>
              <a:rPr sz="2100" dirty="0">
                <a:latin typeface="Calibri"/>
                <a:cs typeface="Calibri"/>
              </a:rPr>
              <a:t>konusunda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ortak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stratejiler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geliştirin.</a:t>
            </a:r>
            <a:endParaRPr sz="2100">
              <a:latin typeface="Calibri"/>
              <a:cs typeface="Calibri"/>
            </a:endParaRPr>
          </a:p>
          <a:p>
            <a:pPr marL="251460" marR="412750" indent="-239395">
              <a:lnSpc>
                <a:spcPct val="100000"/>
              </a:lnSpc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Ailelere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yönelik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seminerler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düzenleyin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konu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ilgili </a:t>
            </a:r>
            <a:r>
              <a:rPr sz="2100" dirty="0">
                <a:latin typeface="Calibri"/>
                <a:cs typeface="Calibri"/>
              </a:rPr>
              <a:t>broşürler</a:t>
            </a:r>
            <a:r>
              <a:rPr sz="2100" spc="-10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gönderin.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71827" y="4660391"/>
            <a:ext cx="7520940" cy="820419"/>
            <a:chOff x="1671827" y="4660391"/>
            <a:chExt cx="7520940" cy="820419"/>
          </a:xfrm>
        </p:grpSpPr>
        <p:sp>
          <p:nvSpPr>
            <p:cNvPr id="10" name="object 10"/>
            <p:cNvSpPr/>
            <p:nvPr/>
          </p:nvSpPr>
          <p:spPr>
            <a:xfrm>
              <a:off x="2109215" y="4765547"/>
              <a:ext cx="7084059" cy="581025"/>
            </a:xfrm>
            <a:custGeom>
              <a:avLst/>
              <a:gdLst/>
              <a:ahLst/>
              <a:cxnLst/>
              <a:rect l="l" t="t" r="r" b="b"/>
              <a:pathLst>
                <a:path w="7084059" h="581025">
                  <a:moveTo>
                    <a:pt x="6982968" y="580644"/>
                  </a:moveTo>
                  <a:lnTo>
                    <a:pt x="99060" y="580644"/>
                  </a:lnTo>
                  <a:lnTo>
                    <a:pt x="89916" y="579120"/>
                  </a:lnTo>
                  <a:lnTo>
                    <a:pt x="79248" y="577596"/>
                  </a:lnTo>
                  <a:lnTo>
                    <a:pt x="70104" y="576071"/>
                  </a:lnTo>
                  <a:lnTo>
                    <a:pt x="60960" y="571500"/>
                  </a:lnTo>
                  <a:lnTo>
                    <a:pt x="51816" y="568452"/>
                  </a:lnTo>
                  <a:lnTo>
                    <a:pt x="44196" y="562356"/>
                  </a:lnTo>
                  <a:lnTo>
                    <a:pt x="36576" y="557784"/>
                  </a:lnTo>
                  <a:lnTo>
                    <a:pt x="22860" y="544068"/>
                  </a:lnTo>
                  <a:lnTo>
                    <a:pt x="16764" y="536447"/>
                  </a:lnTo>
                  <a:lnTo>
                    <a:pt x="7620" y="518160"/>
                  </a:lnTo>
                  <a:lnTo>
                    <a:pt x="1524" y="499871"/>
                  </a:lnTo>
                  <a:lnTo>
                    <a:pt x="0" y="489204"/>
                  </a:lnTo>
                  <a:lnTo>
                    <a:pt x="0" y="89916"/>
                  </a:lnTo>
                  <a:lnTo>
                    <a:pt x="16764" y="44196"/>
                  </a:lnTo>
                  <a:lnTo>
                    <a:pt x="44196" y="18288"/>
                  </a:lnTo>
                  <a:lnTo>
                    <a:pt x="51816" y="12192"/>
                  </a:lnTo>
                  <a:lnTo>
                    <a:pt x="60960" y="7620"/>
                  </a:lnTo>
                  <a:lnTo>
                    <a:pt x="70104" y="4572"/>
                  </a:lnTo>
                  <a:lnTo>
                    <a:pt x="79248" y="3048"/>
                  </a:lnTo>
                  <a:lnTo>
                    <a:pt x="89916" y="1524"/>
                  </a:lnTo>
                  <a:lnTo>
                    <a:pt x="99060" y="0"/>
                  </a:lnTo>
                  <a:lnTo>
                    <a:pt x="6982968" y="0"/>
                  </a:lnTo>
                  <a:lnTo>
                    <a:pt x="6993636" y="1524"/>
                  </a:lnTo>
                  <a:lnTo>
                    <a:pt x="7002780" y="3048"/>
                  </a:lnTo>
                  <a:lnTo>
                    <a:pt x="7013448" y="4572"/>
                  </a:lnTo>
                  <a:lnTo>
                    <a:pt x="7022592" y="7620"/>
                  </a:lnTo>
                  <a:lnTo>
                    <a:pt x="7030212" y="12192"/>
                  </a:lnTo>
                  <a:lnTo>
                    <a:pt x="91440" y="12192"/>
                  </a:lnTo>
                  <a:lnTo>
                    <a:pt x="73152" y="15240"/>
                  </a:lnTo>
                  <a:lnTo>
                    <a:pt x="65532" y="18288"/>
                  </a:lnTo>
                  <a:lnTo>
                    <a:pt x="52832" y="25908"/>
                  </a:lnTo>
                  <a:lnTo>
                    <a:pt x="50292" y="25908"/>
                  </a:lnTo>
                  <a:lnTo>
                    <a:pt x="42672" y="32004"/>
                  </a:lnTo>
                  <a:lnTo>
                    <a:pt x="30480" y="44196"/>
                  </a:lnTo>
                  <a:lnTo>
                    <a:pt x="32004" y="44196"/>
                  </a:lnTo>
                  <a:lnTo>
                    <a:pt x="27127" y="50292"/>
                  </a:lnTo>
                  <a:lnTo>
                    <a:pt x="25908" y="50292"/>
                  </a:lnTo>
                  <a:lnTo>
                    <a:pt x="21336" y="57912"/>
                  </a:lnTo>
                  <a:lnTo>
                    <a:pt x="18796" y="65532"/>
                  </a:lnTo>
                  <a:lnTo>
                    <a:pt x="18288" y="65532"/>
                  </a:lnTo>
                  <a:lnTo>
                    <a:pt x="12700" y="82296"/>
                  </a:lnTo>
                  <a:lnTo>
                    <a:pt x="12192" y="82296"/>
                  </a:lnTo>
                  <a:lnTo>
                    <a:pt x="10668" y="91440"/>
                  </a:lnTo>
                  <a:lnTo>
                    <a:pt x="10668" y="489204"/>
                  </a:lnTo>
                  <a:lnTo>
                    <a:pt x="12192" y="498347"/>
                  </a:lnTo>
                  <a:lnTo>
                    <a:pt x="12699" y="498347"/>
                  </a:lnTo>
                  <a:lnTo>
                    <a:pt x="18288" y="515112"/>
                  </a:lnTo>
                  <a:lnTo>
                    <a:pt x="18795" y="515112"/>
                  </a:lnTo>
                  <a:lnTo>
                    <a:pt x="21336" y="522732"/>
                  </a:lnTo>
                  <a:lnTo>
                    <a:pt x="22098" y="522732"/>
                  </a:lnTo>
                  <a:lnTo>
                    <a:pt x="25908" y="530352"/>
                  </a:lnTo>
                  <a:lnTo>
                    <a:pt x="26822" y="530352"/>
                  </a:lnTo>
                  <a:lnTo>
                    <a:pt x="30480" y="536447"/>
                  </a:lnTo>
                  <a:lnTo>
                    <a:pt x="42672" y="548640"/>
                  </a:lnTo>
                  <a:lnTo>
                    <a:pt x="65532" y="562356"/>
                  </a:lnTo>
                  <a:lnTo>
                    <a:pt x="73152" y="565404"/>
                  </a:lnTo>
                  <a:lnTo>
                    <a:pt x="91440" y="568452"/>
                  </a:lnTo>
                  <a:lnTo>
                    <a:pt x="7030212" y="568452"/>
                  </a:lnTo>
                  <a:lnTo>
                    <a:pt x="7022592" y="571500"/>
                  </a:lnTo>
                  <a:lnTo>
                    <a:pt x="7013448" y="576071"/>
                  </a:lnTo>
                  <a:lnTo>
                    <a:pt x="7002780" y="577596"/>
                  </a:lnTo>
                  <a:lnTo>
                    <a:pt x="6993636" y="579120"/>
                  </a:lnTo>
                  <a:lnTo>
                    <a:pt x="6982968" y="580644"/>
                  </a:lnTo>
                  <a:close/>
                </a:path>
                <a:path w="7084059" h="581025">
                  <a:moveTo>
                    <a:pt x="7033260" y="27432"/>
                  </a:moveTo>
                  <a:lnTo>
                    <a:pt x="7018020" y="18288"/>
                  </a:lnTo>
                  <a:lnTo>
                    <a:pt x="7008876" y="15240"/>
                  </a:lnTo>
                  <a:lnTo>
                    <a:pt x="7010400" y="15240"/>
                  </a:lnTo>
                  <a:lnTo>
                    <a:pt x="6992112" y="12192"/>
                  </a:lnTo>
                  <a:lnTo>
                    <a:pt x="7030212" y="12192"/>
                  </a:lnTo>
                  <a:lnTo>
                    <a:pt x="7039356" y="18288"/>
                  </a:lnTo>
                  <a:lnTo>
                    <a:pt x="7046976" y="22860"/>
                  </a:lnTo>
                  <a:lnTo>
                    <a:pt x="7050024" y="25908"/>
                  </a:lnTo>
                  <a:lnTo>
                    <a:pt x="7033260" y="25908"/>
                  </a:lnTo>
                  <a:lnTo>
                    <a:pt x="7033260" y="27432"/>
                  </a:lnTo>
                  <a:close/>
                </a:path>
                <a:path w="7084059" h="581025">
                  <a:moveTo>
                    <a:pt x="50292" y="27432"/>
                  </a:moveTo>
                  <a:lnTo>
                    <a:pt x="50292" y="25908"/>
                  </a:lnTo>
                  <a:lnTo>
                    <a:pt x="52832" y="25908"/>
                  </a:lnTo>
                  <a:lnTo>
                    <a:pt x="50292" y="27432"/>
                  </a:lnTo>
                  <a:close/>
                </a:path>
                <a:path w="7084059" h="581025">
                  <a:moveTo>
                    <a:pt x="7070598" y="51816"/>
                  </a:moveTo>
                  <a:lnTo>
                    <a:pt x="7057644" y="51816"/>
                  </a:lnTo>
                  <a:lnTo>
                    <a:pt x="7051548" y="44196"/>
                  </a:lnTo>
                  <a:lnTo>
                    <a:pt x="7045452" y="38100"/>
                  </a:lnTo>
                  <a:lnTo>
                    <a:pt x="7046976" y="38100"/>
                  </a:lnTo>
                  <a:lnTo>
                    <a:pt x="7039356" y="32004"/>
                  </a:lnTo>
                  <a:lnTo>
                    <a:pt x="7033260" y="25908"/>
                  </a:lnTo>
                  <a:lnTo>
                    <a:pt x="7050024" y="25908"/>
                  </a:lnTo>
                  <a:lnTo>
                    <a:pt x="7060692" y="36576"/>
                  </a:lnTo>
                  <a:lnTo>
                    <a:pt x="7066788" y="44196"/>
                  </a:lnTo>
                  <a:lnTo>
                    <a:pt x="7070598" y="51816"/>
                  </a:lnTo>
                  <a:close/>
                </a:path>
                <a:path w="7084059" h="581025">
                  <a:moveTo>
                    <a:pt x="25908" y="51816"/>
                  </a:moveTo>
                  <a:lnTo>
                    <a:pt x="25908" y="50292"/>
                  </a:lnTo>
                  <a:lnTo>
                    <a:pt x="27127" y="50292"/>
                  </a:lnTo>
                  <a:lnTo>
                    <a:pt x="25908" y="51816"/>
                  </a:lnTo>
                  <a:close/>
                </a:path>
                <a:path w="7084059" h="581025">
                  <a:moveTo>
                    <a:pt x="7065264" y="67056"/>
                  </a:moveTo>
                  <a:lnTo>
                    <a:pt x="7060692" y="57912"/>
                  </a:lnTo>
                  <a:lnTo>
                    <a:pt x="7062216" y="57912"/>
                  </a:lnTo>
                  <a:lnTo>
                    <a:pt x="7056120" y="50292"/>
                  </a:lnTo>
                  <a:lnTo>
                    <a:pt x="7057644" y="51816"/>
                  </a:lnTo>
                  <a:lnTo>
                    <a:pt x="7070598" y="51816"/>
                  </a:lnTo>
                  <a:lnTo>
                    <a:pt x="7075932" y="62484"/>
                  </a:lnTo>
                  <a:lnTo>
                    <a:pt x="7076948" y="65532"/>
                  </a:lnTo>
                  <a:lnTo>
                    <a:pt x="7065264" y="65532"/>
                  </a:lnTo>
                  <a:lnTo>
                    <a:pt x="7065264" y="67056"/>
                  </a:lnTo>
                  <a:close/>
                </a:path>
                <a:path w="7084059" h="581025">
                  <a:moveTo>
                    <a:pt x="18288" y="67056"/>
                  </a:moveTo>
                  <a:lnTo>
                    <a:pt x="18288" y="65532"/>
                  </a:lnTo>
                  <a:lnTo>
                    <a:pt x="18796" y="65532"/>
                  </a:lnTo>
                  <a:lnTo>
                    <a:pt x="18288" y="67056"/>
                  </a:lnTo>
                  <a:close/>
                </a:path>
                <a:path w="7084059" h="581025">
                  <a:moveTo>
                    <a:pt x="7069836" y="83820"/>
                  </a:moveTo>
                  <a:lnTo>
                    <a:pt x="7068312" y="74676"/>
                  </a:lnTo>
                  <a:lnTo>
                    <a:pt x="7065264" y="65532"/>
                  </a:lnTo>
                  <a:lnTo>
                    <a:pt x="7076948" y="65532"/>
                  </a:lnTo>
                  <a:lnTo>
                    <a:pt x="7082028" y="80772"/>
                  </a:lnTo>
                  <a:lnTo>
                    <a:pt x="7082282" y="82296"/>
                  </a:lnTo>
                  <a:lnTo>
                    <a:pt x="7069836" y="82296"/>
                  </a:lnTo>
                  <a:lnTo>
                    <a:pt x="7069836" y="83820"/>
                  </a:lnTo>
                  <a:close/>
                </a:path>
                <a:path w="7084059" h="581025">
                  <a:moveTo>
                    <a:pt x="12192" y="83820"/>
                  </a:moveTo>
                  <a:lnTo>
                    <a:pt x="12192" y="82296"/>
                  </a:lnTo>
                  <a:lnTo>
                    <a:pt x="12700" y="82296"/>
                  </a:lnTo>
                  <a:lnTo>
                    <a:pt x="12192" y="83820"/>
                  </a:lnTo>
                  <a:close/>
                </a:path>
                <a:path w="7084059" h="581025">
                  <a:moveTo>
                    <a:pt x="7082246" y="498347"/>
                  </a:moveTo>
                  <a:lnTo>
                    <a:pt x="7069836" y="498347"/>
                  </a:lnTo>
                  <a:lnTo>
                    <a:pt x="7072884" y="480060"/>
                  </a:lnTo>
                  <a:lnTo>
                    <a:pt x="7072884" y="100584"/>
                  </a:lnTo>
                  <a:lnTo>
                    <a:pt x="7069836" y="82296"/>
                  </a:lnTo>
                  <a:lnTo>
                    <a:pt x="7082282" y="82296"/>
                  </a:lnTo>
                  <a:lnTo>
                    <a:pt x="7083552" y="89916"/>
                  </a:lnTo>
                  <a:lnTo>
                    <a:pt x="7083552" y="489204"/>
                  </a:lnTo>
                  <a:lnTo>
                    <a:pt x="7082246" y="498347"/>
                  </a:lnTo>
                  <a:close/>
                </a:path>
                <a:path w="7084059" h="581025">
                  <a:moveTo>
                    <a:pt x="12699" y="498347"/>
                  </a:moveTo>
                  <a:lnTo>
                    <a:pt x="12192" y="498347"/>
                  </a:lnTo>
                  <a:lnTo>
                    <a:pt x="12192" y="496823"/>
                  </a:lnTo>
                  <a:lnTo>
                    <a:pt x="12699" y="498347"/>
                  </a:lnTo>
                  <a:close/>
                </a:path>
                <a:path w="7084059" h="581025">
                  <a:moveTo>
                    <a:pt x="7076948" y="515112"/>
                  </a:moveTo>
                  <a:lnTo>
                    <a:pt x="7065264" y="515112"/>
                  </a:lnTo>
                  <a:lnTo>
                    <a:pt x="7068312" y="505968"/>
                  </a:lnTo>
                  <a:lnTo>
                    <a:pt x="7069836" y="496823"/>
                  </a:lnTo>
                  <a:lnTo>
                    <a:pt x="7069836" y="498347"/>
                  </a:lnTo>
                  <a:lnTo>
                    <a:pt x="7082246" y="498347"/>
                  </a:lnTo>
                  <a:lnTo>
                    <a:pt x="7082028" y="499871"/>
                  </a:lnTo>
                  <a:lnTo>
                    <a:pt x="7076948" y="515112"/>
                  </a:lnTo>
                  <a:close/>
                </a:path>
                <a:path w="7084059" h="581025">
                  <a:moveTo>
                    <a:pt x="18795" y="515112"/>
                  </a:moveTo>
                  <a:lnTo>
                    <a:pt x="18288" y="515112"/>
                  </a:lnTo>
                  <a:lnTo>
                    <a:pt x="18288" y="513588"/>
                  </a:lnTo>
                  <a:lnTo>
                    <a:pt x="18795" y="515112"/>
                  </a:lnTo>
                  <a:close/>
                </a:path>
                <a:path w="7084059" h="581025">
                  <a:moveTo>
                    <a:pt x="7060692" y="522732"/>
                  </a:moveTo>
                  <a:lnTo>
                    <a:pt x="7065264" y="513588"/>
                  </a:lnTo>
                  <a:lnTo>
                    <a:pt x="7065264" y="515112"/>
                  </a:lnTo>
                  <a:lnTo>
                    <a:pt x="7076948" y="515112"/>
                  </a:lnTo>
                  <a:lnTo>
                    <a:pt x="7075932" y="518160"/>
                  </a:lnTo>
                  <a:lnTo>
                    <a:pt x="7074408" y="521208"/>
                  </a:lnTo>
                  <a:lnTo>
                    <a:pt x="7062216" y="521208"/>
                  </a:lnTo>
                  <a:lnTo>
                    <a:pt x="7060692" y="522732"/>
                  </a:lnTo>
                  <a:close/>
                </a:path>
                <a:path w="7084059" h="581025">
                  <a:moveTo>
                    <a:pt x="22098" y="522732"/>
                  </a:moveTo>
                  <a:lnTo>
                    <a:pt x="21336" y="522732"/>
                  </a:lnTo>
                  <a:lnTo>
                    <a:pt x="21336" y="521208"/>
                  </a:lnTo>
                  <a:lnTo>
                    <a:pt x="22098" y="522732"/>
                  </a:lnTo>
                  <a:close/>
                </a:path>
                <a:path w="7084059" h="581025">
                  <a:moveTo>
                    <a:pt x="7056120" y="530352"/>
                  </a:moveTo>
                  <a:lnTo>
                    <a:pt x="7062216" y="521208"/>
                  </a:lnTo>
                  <a:lnTo>
                    <a:pt x="7074408" y="521208"/>
                  </a:lnTo>
                  <a:lnTo>
                    <a:pt x="7070598" y="528828"/>
                  </a:lnTo>
                  <a:lnTo>
                    <a:pt x="7057644" y="528828"/>
                  </a:lnTo>
                  <a:lnTo>
                    <a:pt x="7056120" y="530352"/>
                  </a:lnTo>
                  <a:close/>
                </a:path>
                <a:path w="7084059" h="581025">
                  <a:moveTo>
                    <a:pt x="26822" y="530352"/>
                  </a:moveTo>
                  <a:lnTo>
                    <a:pt x="25908" y="530352"/>
                  </a:lnTo>
                  <a:lnTo>
                    <a:pt x="25908" y="528828"/>
                  </a:lnTo>
                  <a:lnTo>
                    <a:pt x="26822" y="530352"/>
                  </a:lnTo>
                  <a:close/>
                </a:path>
                <a:path w="7084059" h="581025">
                  <a:moveTo>
                    <a:pt x="7030212" y="568452"/>
                  </a:moveTo>
                  <a:lnTo>
                    <a:pt x="6992112" y="568452"/>
                  </a:lnTo>
                  <a:lnTo>
                    <a:pt x="7010400" y="565404"/>
                  </a:lnTo>
                  <a:lnTo>
                    <a:pt x="7008876" y="565404"/>
                  </a:lnTo>
                  <a:lnTo>
                    <a:pt x="7018020" y="562356"/>
                  </a:lnTo>
                  <a:lnTo>
                    <a:pt x="7033260" y="553212"/>
                  </a:lnTo>
                  <a:lnTo>
                    <a:pt x="7039356" y="548640"/>
                  </a:lnTo>
                  <a:lnTo>
                    <a:pt x="7046976" y="542544"/>
                  </a:lnTo>
                  <a:lnTo>
                    <a:pt x="7045452" y="542544"/>
                  </a:lnTo>
                  <a:lnTo>
                    <a:pt x="7051548" y="536447"/>
                  </a:lnTo>
                  <a:lnTo>
                    <a:pt x="7057644" y="528828"/>
                  </a:lnTo>
                  <a:lnTo>
                    <a:pt x="7070598" y="528828"/>
                  </a:lnTo>
                  <a:lnTo>
                    <a:pt x="7066788" y="536447"/>
                  </a:lnTo>
                  <a:lnTo>
                    <a:pt x="7060692" y="544068"/>
                  </a:lnTo>
                  <a:lnTo>
                    <a:pt x="7046976" y="557784"/>
                  </a:lnTo>
                  <a:lnTo>
                    <a:pt x="7039356" y="562356"/>
                  </a:lnTo>
                  <a:lnTo>
                    <a:pt x="7030212" y="568452"/>
                  </a:lnTo>
                  <a:close/>
                </a:path>
              </a:pathLst>
            </a:custGeom>
            <a:solidFill>
              <a:srgbClr val="548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1827" y="4660391"/>
              <a:ext cx="670560" cy="820419"/>
            </a:xfrm>
            <a:custGeom>
              <a:avLst/>
              <a:gdLst/>
              <a:ahLst/>
              <a:cxnLst/>
              <a:rect l="l" t="t" r="r" b="b"/>
              <a:pathLst>
                <a:path w="670560" h="820420">
                  <a:moveTo>
                    <a:pt x="335279" y="819911"/>
                  </a:moveTo>
                  <a:lnTo>
                    <a:pt x="0" y="586740"/>
                  </a:lnTo>
                  <a:lnTo>
                    <a:pt x="0" y="0"/>
                  </a:lnTo>
                  <a:lnTo>
                    <a:pt x="335279" y="233172"/>
                  </a:lnTo>
                  <a:lnTo>
                    <a:pt x="670559" y="0"/>
                  </a:lnTo>
                  <a:lnTo>
                    <a:pt x="670559" y="586740"/>
                  </a:lnTo>
                  <a:lnTo>
                    <a:pt x="335279" y="819911"/>
                  </a:lnTo>
                  <a:close/>
                </a:path>
              </a:pathLst>
            </a:custGeom>
            <a:solidFill>
              <a:srgbClr val="07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63553" y="3713449"/>
            <a:ext cx="6986270" cy="145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100"/>
              </a:spcBef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Akran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zorbalığı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olaylarına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karışan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tüm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öğrencilere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destek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  <a:p>
            <a:pPr marL="251460" marR="473075" indent="-239395">
              <a:lnSpc>
                <a:spcPct val="100000"/>
              </a:lnSpc>
              <a:spcBef>
                <a:spcPts val="10"/>
              </a:spcBef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Öğrencilerin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sosyal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duygusal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becerileri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çatışma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çözümü </a:t>
            </a:r>
            <a:r>
              <a:rPr sz="2100" dirty="0">
                <a:latin typeface="Calibri"/>
                <a:cs typeface="Calibri"/>
              </a:rPr>
              <a:t>becerilerini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geliştirmesine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yardımcı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  <a:p>
            <a:pPr marL="312420">
              <a:lnSpc>
                <a:spcPct val="100000"/>
              </a:lnSpc>
              <a:spcBef>
                <a:spcPts val="1200"/>
              </a:spcBef>
            </a:pP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Aileler</a:t>
            </a:r>
            <a:r>
              <a:rPr sz="2100" b="1" spc="-5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ile</a:t>
            </a:r>
            <a:r>
              <a:rPr sz="2100" b="1" spc="-4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mutlaka</a:t>
            </a:r>
            <a:r>
              <a:rPr sz="2100" b="1" spc="-4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işbirliği</a:t>
            </a:r>
            <a:r>
              <a:rPr sz="2100" b="1" spc="-3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halinde</a:t>
            </a:r>
            <a:r>
              <a:rPr sz="2100" b="1" spc="-4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4138" y="4800089"/>
            <a:ext cx="3086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315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0222" y="828548"/>
            <a:ext cx="5509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sz="21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sz="21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sz="21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sz="21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2273" y="1154662"/>
            <a:ext cx="2978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763" y="2833128"/>
            <a:ext cx="7521575" cy="858519"/>
          </a:xfrm>
          <a:custGeom>
            <a:avLst/>
            <a:gdLst/>
            <a:ahLst/>
            <a:cxnLst/>
            <a:rect l="l" t="t" r="r" b="b"/>
            <a:pathLst>
              <a:path w="7521575" h="858520">
                <a:moveTo>
                  <a:pt x="7520953" y="131064"/>
                </a:moveTo>
                <a:lnTo>
                  <a:pt x="7514844" y="92964"/>
                </a:lnTo>
                <a:lnTo>
                  <a:pt x="7508761" y="77724"/>
                </a:lnTo>
                <a:lnTo>
                  <a:pt x="7508761" y="118872"/>
                </a:lnTo>
                <a:lnTo>
                  <a:pt x="7508761" y="644652"/>
                </a:lnTo>
                <a:lnTo>
                  <a:pt x="7507237" y="656844"/>
                </a:lnTo>
                <a:lnTo>
                  <a:pt x="7507237" y="655320"/>
                </a:lnTo>
                <a:lnTo>
                  <a:pt x="7504189" y="667512"/>
                </a:lnTo>
                <a:lnTo>
                  <a:pt x="7495045" y="688848"/>
                </a:lnTo>
                <a:lnTo>
                  <a:pt x="7488949" y="699516"/>
                </a:lnTo>
                <a:lnTo>
                  <a:pt x="7488949" y="697992"/>
                </a:lnTo>
                <a:lnTo>
                  <a:pt x="7481329" y="708647"/>
                </a:lnTo>
                <a:lnTo>
                  <a:pt x="7482853" y="707136"/>
                </a:lnTo>
                <a:lnTo>
                  <a:pt x="7481329" y="708660"/>
                </a:lnTo>
                <a:lnTo>
                  <a:pt x="7473696" y="716280"/>
                </a:lnTo>
                <a:lnTo>
                  <a:pt x="7475233" y="716280"/>
                </a:lnTo>
                <a:lnTo>
                  <a:pt x="7456945" y="731520"/>
                </a:lnTo>
                <a:lnTo>
                  <a:pt x="7446277" y="737616"/>
                </a:lnTo>
                <a:lnTo>
                  <a:pt x="7447801" y="737616"/>
                </a:lnTo>
                <a:lnTo>
                  <a:pt x="7435596" y="742188"/>
                </a:lnTo>
                <a:lnTo>
                  <a:pt x="7437133" y="742188"/>
                </a:lnTo>
                <a:lnTo>
                  <a:pt x="7424928" y="746760"/>
                </a:lnTo>
                <a:lnTo>
                  <a:pt x="7414260" y="749808"/>
                </a:lnTo>
                <a:lnTo>
                  <a:pt x="7402081" y="751332"/>
                </a:lnTo>
                <a:lnTo>
                  <a:pt x="556260" y="751332"/>
                </a:lnTo>
                <a:lnTo>
                  <a:pt x="542544" y="749808"/>
                </a:lnTo>
                <a:lnTo>
                  <a:pt x="544068" y="749808"/>
                </a:lnTo>
                <a:lnTo>
                  <a:pt x="531876" y="746760"/>
                </a:lnTo>
                <a:lnTo>
                  <a:pt x="510540" y="737616"/>
                </a:lnTo>
                <a:lnTo>
                  <a:pt x="509346" y="736942"/>
                </a:lnTo>
                <a:lnTo>
                  <a:pt x="670572" y="624827"/>
                </a:lnTo>
                <a:lnTo>
                  <a:pt x="670572" y="36563"/>
                </a:lnTo>
                <a:lnTo>
                  <a:pt x="448056" y="192328"/>
                </a:lnTo>
                <a:lnTo>
                  <a:pt x="448056" y="118872"/>
                </a:lnTo>
                <a:lnTo>
                  <a:pt x="451104" y="106680"/>
                </a:lnTo>
                <a:lnTo>
                  <a:pt x="454152" y="96012"/>
                </a:lnTo>
                <a:lnTo>
                  <a:pt x="452628" y="96012"/>
                </a:lnTo>
                <a:lnTo>
                  <a:pt x="457200" y="83820"/>
                </a:lnTo>
                <a:lnTo>
                  <a:pt x="457200" y="85344"/>
                </a:lnTo>
                <a:lnTo>
                  <a:pt x="458076" y="83820"/>
                </a:lnTo>
                <a:lnTo>
                  <a:pt x="463296" y="74676"/>
                </a:lnTo>
                <a:lnTo>
                  <a:pt x="461772" y="74676"/>
                </a:lnTo>
                <a:lnTo>
                  <a:pt x="467868" y="64008"/>
                </a:lnTo>
                <a:lnTo>
                  <a:pt x="483108" y="45720"/>
                </a:lnTo>
                <a:lnTo>
                  <a:pt x="483108" y="47244"/>
                </a:lnTo>
                <a:lnTo>
                  <a:pt x="484632" y="45720"/>
                </a:lnTo>
                <a:lnTo>
                  <a:pt x="490728" y="39624"/>
                </a:lnTo>
                <a:lnTo>
                  <a:pt x="492861" y="38100"/>
                </a:lnTo>
                <a:lnTo>
                  <a:pt x="501396" y="32004"/>
                </a:lnTo>
                <a:lnTo>
                  <a:pt x="499872" y="32004"/>
                </a:lnTo>
                <a:lnTo>
                  <a:pt x="510540" y="25908"/>
                </a:lnTo>
                <a:lnTo>
                  <a:pt x="531876" y="16764"/>
                </a:lnTo>
                <a:lnTo>
                  <a:pt x="544068" y="13716"/>
                </a:lnTo>
                <a:lnTo>
                  <a:pt x="542544" y="13716"/>
                </a:lnTo>
                <a:lnTo>
                  <a:pt x="556260" y="12192"/>
                </a:lnTo>
                <a:lnTo>
                  <a:pt x="7402081" y="12192"/>
                </a:lnTo>
                <a:lnTo>
                  <a:pt x="7414260" y="13716"/>
                </a:lnTo>
                <a:lnTo>
                  <a:pt x="7424928" y="16764"/>
                </a:lnTo>
                <a:lnTo>
                  <a:pt x="7437133" y="21336"/>
                </a:lnTo>
                <a:lnTo>
                  <a:pt x="7435596" y="21336"/>
                </a:lnTo>
                <a:lnTo>
                  <a:pt x="7447801" y="25908"/>
                </a:lnTo>
                <a:lnTo>
                  <a:pt x="7446277" y="25908"/>
                </a:lnTo>
                <a:lnTo>
                  <a:pt x="7456945" y="32004"/>
                </a:lnTo>
                <a:lnTo>
                  <a:pt x="7466076" y="39624"/>
                </a:lnTo>
                <a:lnTo>
                  <a:pt x="7466076" y="38100"/>
                </a:lnTo>
                <a:lnTo>
                  <a:pt x="7473696" y="45720"/>
                </a:lnTo>
                <a:lnTo>
                  <a:pt x="7482853" y="54864"/>
                </a:lnTo>
                <a:lnTo>
                  <a:pt x="7481329" y="54864"/>
                </a:lnTo>
                <a:lnTo>
                  <a:pt x="7488949" y="64008"/>
                </a:lnTo>
                <a:lnTo>
                  <a:pt x="7495045" y="74676"/>
                </a:lnTo>
                <a:lnTo>
                  <a:pt x="7499617" y="85344"/>
                </a:lnTo>
                <a:lnTo>
                  <a:pt x="7499617" y="83820"/>
                </a:lnTo>
                <a:lnTo>
                  <a:pt x="7504189" y="96012"/>
                </a:lnTo>
                <a:lnTo>
                  <a:pt x="7507237" y="106680"/>
                </a:lnTo>
                <a:lnTo>
                  <a:pt x="7508761" y="118872"/>
                </a:lnTo>
                <a:lnTo>
                  <a:pt x="7508761" y="77724"/>
                </a:lnTo>
                <a:lnTo>
                  <a:pt x="7504189" y="68580"/>
                </a:lnTo>
                <a:lnTo>
                  <a:pt x="7498093" y="57912"/>
                </a:lnTo>
                <a:lnTo>
                  <a:pt x="7490460" y="48768"/>
                </a:lnTo>
                <a:lnTo>
                  <a:pt x="7489380" y="47244"/>
                </a:lnTo>
                <a:lnTo>
                  <a:pt x="7482853" y="38100"/>
                </a:lnTo>
                <a:lnTo>
                  <a:pt x="7472185" y="30480"/>
                </a:lnTo>
                <a:lnTo>
                  <a:pt x="7463028" y="22860"/>
                </a:lnTo>
                <a:lnTo>
                  <a:pt x="7427976" y="6096"/>
                </a:lnTo>
                <a:lnTo>
                  <a:pt x="7389876" y="0"/>
                </a:lnTo>
                <a:lnTo>
                  <a:pt x="566928" y="0"/>
                </a:lnTo>
                <a:lnTo>
                  <a:pt x="554736" y="1524"/>
                </a:lnTo>
                <a:lnTo>
                  <a:pt x="541020" y="3048"/>
                </a:lnTo>
                <a:lnTo>
                  <a:pt x="495300" y="22860"/>
                </a:lnTo>
                <a:lnTo>
                  <a:pt x="466344" y="48768"/>
                </a:lnTo>
                <a:lnTo>
                  <a:pt x="441960" y="92964"/>
                </a:lnTo>
                <a:lnTo>
                  <a:pt x="437388" y="117348"/>
                </a:lnTo>
                <a:lnTo>
                  <a:pt x="437388" y="199796"/>
                </a:lnTo>
                <a:lnTo>
                  <a:pt x="335280" y="271272"/>
                </a:lnTo>
                <a:lnTo>
                  <a:pt x="0" y="36563"/>
                </a:lnTo>
                <a:lnTo>
                  <a:pt x="0" y="624827"/>
                </a:lnTo>
                <a:lnTo>
                  <a:pt x="335280" y="857999"/>
                </a:lnTo>
                <a:lnTo>
                  <a:pt x="500075" y="743394"/>
                </a:lnTo>
                <a:lnTo>
                  <a:pt x="516636" y="752856"/>
                </a:lnTo>
                <a:lnTo>
                  <a:pt x="528828" y="757428"/>
                </a:lnTo>
                <a:lnTo>
                  <a:pt x="541020" y="760476"/>
                </a:lnTo>
                <a:lnTo>
                  <a:pt x="554736" y="762000"/>
                </a:lnTo>
                <a:lnTo>
                  <a:pt x="566928" y="763524"/>
                </a:lnTo>
                <a:lnTo>
                  <a:pt x="7389876" y="763524"/>
                </a:lnTo>
                <a:lnTo>
                  <a:pt x="7403605" y="762000"/>
                </a:lnTo>
                <a:lnTo>
                  <a:pt x="7443229" y="751332"/>
                </a:lnTo>
                <a:lnTo>
                  <a:pt x="7482853" y="723900"/>
                </a:lnTo>
                <a:lnTo>
                  <a:pt x="7495553" y="708660"/>
                </a:lnTo>
                <a:lnTo>
                  <a:pt x="7496823" y="707136"/>
                </a:lnTo>
                <a:lnTo>
                  <a:pt x="7498093" y="705612"/>
                </a:lnTo>
                <a:lnTo>
                  <a:pt x="7501572" y="699516"/>
                </a:lnTo>
                <a:lnTo>
                  <a:pt x="7504189" y="694944"/>
                </a:lnTo>
                <a:lnTo>
                  <a:pt x="7510285" y="682752"/>
                </a:lnTo>
                <a:lnTo>
                  <a:pt x="7514844" y="670560"/>
                </a:lnTo>
                <a:lnTo>
                  <a:pt x="7517905" y="658368"/>
                </a:lnTo>
                <a:lnTo>
                  <a:pt x="7518070" y="656844"/>
                </a:lnTo>
                <a:lnTo>
                  <a:pt x="7519429" y="644652"/>
                </a:lnTo>
                <a:lnTo>
                  <a:pt x="7520953" y="632460"/>
                </a:lnTo>
                <a:lnTo>
                  <a:pt x="7520953" y="131064"/>
                </a:lnTo>
                <a:close/>
              </a:path>
            </a:pathLst>
          </a:custGeom>
          <a:solidFill>
            <a:srgbClr val="54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8006" y="2978873"/>
            <a:ext cx="44323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4725" spc="-1342" baseline="-14109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sz="3150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4725" spc="-37" baseline="-14109" dirty="0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sz="4725" baseline="-14109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3553" y="3713449"/>
            <a:ext cx="7065645" cy="227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marR="219075" indent="-239395">
              <a:lnSpc>
                <a:spcPct val="100200"/>
              </a:lnSpc>
              <a:spcBef>
                <a:spcPts val="95"/>
              </a:spcBef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Sınıfınızda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veya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okulun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herhangi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bir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yerinde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karşılaştığınız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olayını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görmezden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gelmeyin,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sessiz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kalmayın,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hemen </a:t>
            </a:r>
            <a:r>
              <a:rPr sz="2100" dirty="0">
                <a:latin typeface="Calibri"/>
                <a:cs typeface="Calibri"/>
              </a:rPr>
              <a:t>müdahale</a:t>
            </a:r>
            <a:r>
              <a:rPr sz="2100" spc="-20" dirty="0">
                <a:latin typeface="Calibri"/>
                <a:cs typeface="Calibri"/>
              </a:rPr>
              <a:t> edin.</a:t>
            </a:r>
            <a:endParaRPr sz="2100">
              <a:latin typeface="Calibri"/>
              <a:cs typeface="Calibri"/>
            </a:endParaRPr>
          </a:p>
          <a:p>
            <a:pPr marL="251460" marR="5080" indent="-239395">
              <a:lnSpc>
                <a:spcPts val="2530"/>
              </a:lnSpc>
              <a:spcBef>
                <a:spcPts val="75"/>
              </a:spcBef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yapan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zorbalığa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maruz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kalan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ayrı </a:t>
            </a:r>
            <a:r>
              <a:rPr sz="2100" dirty="0">
                <a:latin typeface="Calibri"/>
                <a:cs typeface="Calibri"/>
              </a:rPr>
              <a:t>ayrı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görüşün.</a:t>
            </a:r>
            <a:endParaRPr sz="2100">
              <a:latin typeface="Calibri"/>
              <a:cs typeface="Calibri"/>
            </a:endParaRPr>
          </a:p>
          <a:p>
            <a:pPr marL="251460" indent="-238760">
              <a:lnSpc>
                <a:spcPts val="2435"/>
              </a:lnSpc>
              <a:buSzPct val="76190"/>
              <a:buFont typeface="Arial"/>
              <a:buChar char="•"/>
              <a:tabLst>
                <a:tab pos="251460" algn="l"/>
              </a:tabLst>
            </a:pPr>
            <a:r>
              <a:rPr sz="2100" dirty="0">
                <a:latin typeface="Calibri"/>
                <a:cs typeface="Calibri"/>
              </a:rPr>
              <a:t>Gerektiği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durumlarda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olayı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psikolojik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danışman/rehber</a:t>
            </a:r>
            <a:endParaRPr sz="2100">
              <a:latin typeface="Calibri"/>
              <a:cs typeface="Calibri"/>
            </a:endParaRPr>
          </a:p>
          <a:p>
            <a:pPr marL="251460">
              <a:lnSpc>
                <a:spcPct val="100000"/>
              </a:lnSpc>
              <a:spcBef>
                <a:spcPts val="10"/>
              </a:spcBef>
            </a:pPr>
            <a:r>
              <a:rPr sz="2100" dirty="0">
                <a:latin typeface="Calibri"/>
                <a:cs typeface="Calibri"/>
              </a:rPr>
              <a:t>öğretmen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paylaşın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öğrencileri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yönlendirin.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0055" y="749142"/>
            <a:ext cx="7063105" cy="27368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725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sz="21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sz="21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sz="21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sz="21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33985">
              <a:lnSpc>
                <a:spcPct val="100000"/>
              </a:lnSpc>
              <a:spcBef>
                <a:spcPts val="740"/>
              </a:spcBef>
            </a:pP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Öğrencilerinizi</a:t>
            </a:r>
            <a:r>
              <a:rPr sz="2100" b="1" spc="-10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yakından</a:t>
            </a:r>
            <a:r>
              <a:rPr sz="2100" b="1" spc="-9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gözlemleyin</a:t>
            </a:r>
            <a:r>
              <a:rPr sz="2450" b="1" spc="-10" dirty="0">
                <a:solidFill>
                  <a:srgbClr val="07A1A1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 marL="213360" marR="730885" indent="-201295">
              <a:lnSpc>
                <a:spcPts val="2270"/>
              </a:lnSpc>
              <a:spcBef>
                <a:spcPts val="2125"/>
              </a:spcBef>
              <a:buFont typeface="Arial"/>
              <a:buChar char="•"/>
              <a:tabLst>
                <a:tab pos="213360" algn="l"/>
              </a:tabLst>
            </a:pPr>
            <a:r>
              <a:rPr sz="2100" spc="-10" dirty="0">
                <a:latin typeface="Calibri"/>
                <a:cs typeface="Calibri"/>
              </a:rPr>
              <a:t>Öğrencilerinizin </a:t>
            </a:r>
            <a:r>
              <a:rPr sz="2100" dirty="0">
                <a:latin typeface="Calibri"/>
                <a:cs typeface="Calibri"/>
              </a:rPr>
              <a:t>akademik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durumunu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sosyal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ilişkilerini </a:t>
            </a:r>
            <a:r>
              <a:rPr sz="2100" dirty="0">
                <a:latin typeface="Calibri"/>
                <a:cs typeface="Calibri"/>
              </a:rPr>
              <a:t>yakından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takip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  <a:p>
            <a:pPr marL="213995" indent="-201295">
              <a:lnSpc>
                <a:spcPts val="2245"/>
              </a:lnSpc>
              <a:buFont typeface="Arial"/>
              <a:buChar char="•"/>
              <a:tabLst>
                <a:tab pos="213995" algn="l"/>
              </a:tabLst>
            </a:pPr>
            <a:r>
              <a:rPr sz="2100" spc="-20" dirty="0">
                <a:latin typeface="Calibri"/>
                <a:cs typeface="Calibri"/>
              </a:rPr>
              <a:t>Teneffüslerde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öğrencilerinizin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arkadaşlık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ilişkilerini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gözlemleyin.</a:t>
            </a:r>
            <a:endParaRPr sz="2100">
              <a:latin typeface="Calibri"/>
              <a:cs typeface="Calibri"/>
            </a:endParaRPr>
          </a:p>
          <a:p>
            <a:pPr marL="151130" marR="349885">
              <a:lnSpc>
                <a:spcPct val="100499"/>
              </a:lnSpc>
              <a:spcBef>
                <a:spcPts val="550"/>
              </a:spcBef>
            </a:pPr>
            <a:r>
              <a:rPr sz="2100" b="1" dirty="0">
                <a:solidFill>
                  <a:srgbClr val="5487BC"/>
                </a:solidFill>
                <a:latin typeface="Calibri"/>
                <a:cs typeface="Calibri"/>
              </a:rPr>
              <a:t>Zorbalık</a:t>
            </a:r>
            <a:r>
              <a:rPr sz="2100" b="1" spc="-60" dirty="0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487BC"/>
                </a:solidFill>
                <a:latin typeface="Calibri"/>
                <a:cs typeface="Calibri"/>
              </a:rPr>
              <a:t>olaylarına</a:t>
            </a:r>
            <a:r>
              <a:rPr sz="2100" b="1" spc="-45" dirty="0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487BC"/>
                </a:solidFill>
                <a:latin typeface="Calibri"/>
                <a:cs typeface="Calibri"/>
              </a:rPr>
              <a:t>karışan</a:t>
            </a:r>
            <a:r>
              <a:rPr sz="2100" b="1" spc="-45" dirty="0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487BC"/>
                </a:solidFill>
                <a:latin typeface="Calibri"/>
                <a:cs typeface="Calibri"/>
              </a:rPr>
              <a:t>öğrencileri</a:t>
            </a:r>
            <a:r>
              <a:rPr sz="2100" b="1" spc="-50" dirty="0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487BC"/>
                </a:solidFill>
                <a:latin typeface="Calibri"/>
                <a:cs typeface="Calibri"/>
              </a:rPr>
              <a:t>psikolojik</a:t>
            </a:r>
            <a:r>
              <a:rPr sz="2100" b="1" spc="-75" dirty="0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5487BC"/>
                </a:solidFill>
                <a:latin typeface="Calibri"/>
                <a:cs typeface="Calibri"/>
              </a:rPr>
              <a:t>danışmana yönlendirin.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975" y="1161288"/>
            <a:ext cx="7084059" cy="579120"/>
          </a:xfrm>
          <a:custGeom>
            <a:avLst/>
            <a:gdLst/>
            <a:ahLst/>
            <a:cxnLst/>
            <a:rect l="l" t="t" r="r" b="b"/>
            <a:pathLst>
              <a:path w="7084059" h="579119">
                <a:moveTo>
                  <a:pt x="6984492" y="579120"/>
                </a:moveTo>
                <a:lnTo>
                  <a:pt x="100584" y="579120"/>
                </a:lnTo>
                <a:lnTo>
                  <a:pt x="89916" y="577596"/>
                </a:lnTo>
                <a:lnTo>
                  <a:pt x="71628" y="574547"/>
                </a:lnTo>
                <a:lnTo>
                  <a:pt x="60960" y="571499"/>
                </a:lnTo>
                <a:lnTo>
                  <a:pt x="53340" y="566928"/>
                </a:lnTo>
                <a:lnTo>
                  <a:pt x="44196" y="562356"/>
                </a:lnTo>
                <a:lnTo>
                  <a:pt x="36576" y="556260"/>
                </a:lnTo>
                <a:lnTo>
                  <a:pt x="22860" y="542544"/>
                </a:lnTo>
                <a:lnTo>
                  <a:pt x="18288" y="534923"/>
                </a:lnTo>
                <a:lnTo>
                  <a:pt x="12192" y="525780"/>
                </a:lnTo>
                <a:lnTo>
                  <a:pt x="7620" y="518160"/>
                </a:lnTo>
                <a:lnTo>
                  <a:pt x="4572" y="509016"/>
                </a:lnTo>
                <a:lnTo>
                  <a:pt x="3048" y="498347"/>
                </a:lnTo>
                <a:lnTo>
                  <a:pt x="1524" y="489204"/>
                </a:lnTo>
                <a:lnTo>
                  <a:pt x="0" y="478536"/>
                </a:lnTo>
                <a:lnTo>
                  <a:pt x="0" y="99060"/>
                </a:lnTo>
                <a:lnTo>
                  <a:pt x="1524" y="89916"/>
                </a:lnTo>
                <a:lnTo>
                  <a:pt x="3048" y="79248"/>
                </a:lnTo>
                <a:lnTo>
                  <a:pt x="4572" y="70104"/>
                </a:lnTo>
                <a:lnTo>
                  <a:pt x="7620" y="60960"/>
                </a:lnTo>
                <a:lnTo>
                  <a:pt x="12192" y="51816"/>
                </a:lnTo>
                <a:lnTo>
                  <a:pt x="18288" y="44196"/>
                </a:lnTo>
                <a:lnTo>
                  <a:pt x="22860" y="35052"/>
                </a:lnTo>
                <a:lnTo>
                  <a:pt x="30480" y="28956"/>
                </a:lnTo>
                <a:lnTo>
                  <a:pt x="36576" y="22860"/>
                </a:lnTo>
                <a:lnTo>
                  <a:pt x="44196" y="16764"/>
                </a:lnTo>
                <a:lnTo>
                  <a:pt x="53340" y="10668"/>
                </a:lnTo>
                <a:lnTo>
                  <a:pt x="60960" y="7620"/>
                </a:lnTo>
                <a:lnTo>
                  <a:pt x="71628" y="4572"/>
                </a:lnTo>
                <a:lnTo>
                  <a:pt x="80772" y="1524"/>
                </a:lnTo>
                <a:lnTo>
                  <a:pt x="89916" y="0"/>
                </a:lnTo>
                <a:lnTo>
                  <a:pt x="6993636" y="0"/>
                </a:lnTo>
                <a:lnTo>
                  <a:pt x="7004304" y="1524"/>
                </a:lnTo>
                <a:lnTo>
                  <a:pt x="7031736" y="10668"/>
                </a:lnTo>
                <a:lnTo>
                  <a:pt x="91440" y="10668"/>
                </a:lnTo>
                <a:lnTo>
                  <a:pt x="82296" y="12192"/>
                </a:lnTo>
                <a:lnTo>
                  <a:pt x="83820" y="12192"/>
                </a:lnTo>
                <a:lnTo>
                  <a:pt x="79248" y="13716"/>
                </a:lnTo>
                <a:lnTo>
                  <a:pt x="74676" y="13716"/>
                </a:lnTo>
                <a:lnTo>
                  <a:pt x="68580" y="16764"/>
                </a:lnTo>
                <a:lnTo>
                  <a:pt x="67056" y="16764"/>
                </a:lnTo>
                <a:lnTo>
                  <a:pt x="57912" y="21336"/>
                </a:lnTo>
                <a:lnTo>
                  <a:pt x="50292" y="25908"/>
                </a:lnTo>
                <a:lnTo>
                  <a:pt x="51816" y="25908"/>
                </a:lnTo>
                <a:lnTo>
                  <a:pt x="44196" y="30480"/>
                </a:lnTo>
                <a:lnTo>
                  <a:pt x="32004" y="42672"/>
                </a:lnTo>
                <a:lnTo>
                  <a:pt x="25908" y="50292"/>
                </a:lnTo>
                <a:lnTo>
                  <a:pt x="27432" y="50292"/>
                </a:lnTo>
                <a:lnTo>
                  <a:pt x="23774" y="56388"/>
                </a:lnTo>
                <a:lnTo>
                  <a:pt x="22860" y="56388"/>
                </a:lnTo>
                <a:lnTo>
                  <a:pt x="19050" y="64008"/>
                </a:lnTo>
                <a:lnTo>
                  <a:pt x="18288" y="64008"/>
                </a:lnTo>
                <a:lnTo>
                  <a:pt x="15240" y="73152"/>
                </a:lnTo>
                <a:lnTo>
                  <a:pt x="13970" y="80772"/>
                </a:lnTo>
                <a:lnTo>
                  <a:pt x="13716" y="80772"/>
                </a:lnTo>
                <a:lnTo>
                  <a:pt x="12409" y="89916"/>
                </a:lnTo>
                <a:lnTo>
                  <a:pt x="12192" y="89916"/>
                </a:lnTo>
                <a:lnTo>
                  <a:pt x="12192" y="487680"/>
                </a:lnTo>
                <a:lnTo>
                  <a:pt x="15240" y="505968"/>
                </a:lnTo>
                <a:lnTo>
                  <a:pt x="15748" y="505968"/>
                </a:lnTo>
                <a:lnTo>
                  <a:pt x="18288" y="513588"/>
                </a:lnTo>
                <a:lnTo>
                  <a:pt x="27432" y="528828"/>
                </a:lnTo>
                <a:lnTo>
                  <a:pt x="25908" y="528828"/>
                </a:lnTo>
                <a:lnTo>
                  <a:pt x="44196" y="547116"/>
                </a:lnTo>
                <a:lnTo>
                  <a:pt x="51816" y="553212"/>
                </a:lnTo>
                <a:lnTo>
                  <a:pt x="52197" y="553212"/>
                </a:lnTo>
                <a:lnTo>
                  <a:pt x="57912" y="557784"/>
                </a:lnTo>
                <a:lnTo>
                  <a:pt x="60960" y="557784"/>
                </a:lnTo>
                <a:lnTo>
                  <a:pt x="67056" y="560832"/>
                </a:lnTo>
                <a:lnTo>
                  <a:pt x="65532" y="560832"/>
                </a:lnTo>
                <a:lnTo>
                  <a:pt x="74676" y="563880"/>
                </a:lnTo>
                <a:lnTo>
                  <a:pt x="83820" y="565404"/>
                </a:lnTo>
                <a:lnTo>
                  <a:pt x="82296" y="565404"/>
                </a:lnTo>
                <a:lnTo>
                  <a:pt x="91440" y="566928"/>
                </a:lnTo>
                <a:lnTo>
                  <a:pt x="7031736" y="566928"/>
                </a:lnTo>
                <a:lnTo>
                  <a:pt x="7022592" y="571499"/>
                </a:lnTo>
                <a:lnTo>
                  <a:pt x="7013448" y="574547"/>
                </a:lnTo>
                <a:lnTo>
                  <a:pt x="7004304" y="576072"/>
                </a:lnTo>
                <a:lnTo>
                  <a:pt x="6993636" y="577596"/>
                </a:lnTo>
                <a:lnTo>
                  <a:pt x="6984492" y="579120"/>
                </a:lnTo>
                <a:close/>
              </a:path>
              <a:path w="7084059" h="579119">
                <a:moveTo>
                  <a:pt x="7010400" y="15240"/>
                </a:moveTo>
                <a:lnTo>
                  <a:pt x="7001255" y="12192"/>
                </a:lnTo>
                <a:lnTo>
                  <a:pt x="7002780" y="12192"/>
                </a:lnTo>
                <a:lnTo>
                  <a:pt x="6992112" y="10668"/>
                </a:lnTo>
                <a:lnTo>
                  <a:pt x="7031736" y="10668"/>
                </a:lnTo>
                <a:lnTo>
                  <a:pt x="7035546" y="13716"/>
                </a:lnTo>
                <a:lnTo>
                  <a:pt x="7010400" y="13716"/>
                </a:lnTo>
                <a:lnTo>
                  <a:pt x="7010400" y="15240"/>
                </a:lnTo>
                <a:close/>
              </a:path>
              <a:path w="7084059" h="579119">
                <a:moveTo>
                  <a:pt x="74676" y="15240"/>
                </a:moveTo>
                <a:lnTo>
                  <a:pt x="74676" y="13716"/>
                </a:lnTo>
                <a:lnTo>
                  <a:pt x="79248" y="13716"/>
                </a:lnTo>
                <a:lnTo>
                  <a:pt x="74676" y="15240"/>
                </a:lnTo>
                <a:close/>
              </a:path>
              <a:path w="7084059" h="579119">
                <a:moveTo>
                  <a:pt x="7019544" y="18288"/>
                </a:moveTo>
                <a:lnTo>
                  <a:pt x="7010400" y="13716"/>
                </a:lnTo>
                <a:lnTo>
                  <a:pt x="7035546" y="13716"/>
                </a:lnTo>
                <a:lnTo>
                  <a:pt x="7039356" y="16764"/>
                </a:lnTo>
                <a:lnTo>
                  <a:pt x="7018020" y="16764"/>
                </a:lnTo>
                <a:lnTo>
                  <a:pt x="7019544" y="18288"/>
                </a:lnTo>
                <a:close/>
              </a:path>
              <a:path w="7084059" h="579119">
                <a:moveTo>
                  <a:pt x="65532" y="18288"/>
                </a:moveTo>
                <a:lnTo>
                  <a:pt x="67056" y="16764"/>
                </a:lnTo>
                <a:lnTo>
                  <a:pt x="68580" y="16764"/>
                </a:lnTo>
                <a:lnTo>
                  <a:pt x="65532" y="18288"/>
                </a:lnTo>
                <a:close/>
              </a:path>
              <a:path w="7084059" h="579119">
                <a:moveTo>
                  <a:pt x="7062216" y="57912"/>
                </a:moveTo>
                <a:lnTo>
                  <a:pt x="7053072" y="42672"/>
                </a:lnTo>
                <a:lnTo>
                  <a:pt x="7040880" y="30480"/>
                </a:lnTo>
                <a:lnTo>
                  <a:pt x="7025639" y="21336"/>
                </a:lnTo>
                <a:lnTo>
                  <a:pt x="7027164" y="21336"/>
                </a:lnTo>
                <a:lnTo>
                  <a:pt x="7018020" y="16764"/>
                </a:lnTo>
                <a:lnTo>
                  <a:pt x="7039356" y="16764"/>
                </a:lnTo>
                <a:lnTo>
                  <a:pt x="7066788" y="44196"/>
                </a:lnTo>
                <a:lnTo>
                  <a:pt x="7073646" y="56388"/>
                </a:lnTo>
                <a:lnTo>
                  <a:pt x="7062216" y="56388"/>
                </a:lnTo>
                <a:lnTo>
                  <a:pt x="7062216" y="57912"/>
                </a:lnTo>
                <a:close/>
              </a:path>
              <a:path w="7084059" h="579119">
                <a:moveTo>
                  <a:pt x="22860" y="57912"/>
                </a:moveTo>
                <a:lnTo>
                  <a:pt x="22860" y="56388"/>
                </a:lnTo>
                <a:lnTo>
                  <a:pt x="23774" y="56388"/>
                </a:lnTo>
                <a:lnTo>
                  <a:pt x="22860" y="57912"/>
                </a:lnTo>
                <a:close/>
              </a:path>
              <a:path w="7084059" h="579119">
                <a:moveTo>
                  <a:pt x="7077456" y="65532"/>
                </a:moveTo>
                <a:lnTo>
                  <a:pt x="7066788" y="65532"/>
                </a:lnTo>
                <a:lnTo>
                  <a:pt x="7062216" y="56388"/>
                </a:lnTo>
                <a:lnTo>
                  <a:pt x="7073646" y="56388"/>
                </a:lnTo>
                <a:lnTo>
                  <a:pt x="7075932" y="60960"/>
                </a:lnTo>
                <a:lnTo>
                  <a:pt x="7077456" y="65532"/>
                </a:lnTo>
                <a:close/>
              </a:path>
              <a:path w="7084059" h="579119">
                <a:moveTo>
                  <a:pt x="18288" y="65532"/>
                </a:moveTo>
                <a:lnTo>
                  <a:pt x="18288" y="64008"/>
                </a:lnTo>
                <a:lnTo>
                  <a:pt x="19050" y="64008"/>
                </a:lnTo>
                <a:lnTo>
                  <a:pt x="18288" y="65532"/>
                </a:lnTo>
                <a:close/>
              </a:path>
              <a:path w="7084059" h="579119">
                <a:moveTo>
                  <a:pt x="7071360" y="82296"/>
                </a:moveTo>
                <a:lnTo>
                  <a:pt x="7065264" y="64008"/>
                </a:lnTo>
                <a:lnTo>
                  <a:pt x="7066788" y="65532"/>
                </a:lnTo>
                <a:lnTo>
                  <a:pt x="7077456" y="65532"/>
                </a:lnTo>
                <a:lnTo>
                  <a:pt x="7082028" y="79248"/>
                </a:lnTo>
                <a:lnTo>
                  <a:pt x="7082246" y="80772"/>
                </a:lnTo>
                <a:lnTo>
                  <a:pt x="7071360" y="80772"/>
                </a:lnTo>
                <a:lnTo>
                  <a:pt x="7071360" y="82296"/>
                </a:lnTo>
                <a:close/>
              </a:path>
              <a:path w="7084059" h="579119">
                <a:moveTo>
                  <a:pt x="13716" y="82296"/>
                </a:moveTo>
                <a:lnTo>
                  <a:pt x="13716" y="80772"/>
                </a:lnTo>
                <a:lnTo>
                  <a:pt x="13970" y="80772"/>
                </a:lnTo>
                <a:lnTo>
                  <a:pt x="13716" y="82296"/>
                </a:lnTo>
                <a:close/>
              </a:path>
              <a:path w="7084059" h="579119">
                <a:moveTo>
                  <a:pt x="7072884" y="91440"/>
                </a:moveTo>
                <a:lnTo>
                  <a:pt x="7071360" y="80772"/>
                </a:lnTo>
                <a:lnTo>
                  <a:pt x="7082246" y="80772"/>
                </a:lnTo>
                <a:lnTo>
                  <a:pt x="7083552" y="89916"/>
                </a:lnTo>
                <a:lnTo>
                  <a:pt x="7072884" y="89916"/>
                </a:lnTo>
                <a:lnTo>
                  <a:pt x="7072884" y="91440"/>
                </a:lnTo>
                <a:close/>
              </a:path>
              <a:path w="7084059" h="579119">
                <a:moveTo>
                  <a:pt x="12192" y="91440"/>
                </a:moveTo>
                <a:lnTo>
                  <a:pt x="12192" y="89916"/>
                </a:lnTo>
                <a:lnTo>
                  <a:pt x="12409" y="89916"/>
                </a:lnTo>
                <a:lnTo>
                  <a:pt x="12192" y="91440"/>
                </a:lnTo>
                <a:close/>
              </a:path>
              <a:path w="7084059" h="579119">
                <a:moveTo>
                  <a:pt x="7079851" y="505968"/>
                </a:moveTo>
                <a:lnTo>
                  <a:pt x="7068312" y="505968"/>
                </a:lnTo>
                <a:lnTo>
                  <a:pt x="7071360" y="496823"/>
                </a:lnTo>
                <a:lnTo>
                  <a:pt x="7072884" y="487680"/>
                </a:lnTo>
                <a:lnTo>
                  <a:pt x="7072884" y="89916"/>
                </a:lnTo>
                <a:lnTo>
                  <a:pt x="7083552" y="89916"/>
                </a:lnTo>
                <a:lnTo>
                  <a:pt x="7083552" y="489204"/>
                </a:lnTo>
                <a:lnTo>
                  <a:pt x="7082028" y="498347"/>
                </a:lnTo>
                <a:lnTo>
                  <a:pt x="7079851" y="505968"/>
                </a:lnTo>
                <a:close/>
              </a:path>
              <a:path w="7084059" h="579119">
                <a:moveTo>
                  <a:pt x="15748" y="505968"/>
                </a:moveTo>
                <a:lnTo>
                  <a:pt x="15240" y="505968"/>
                </a:lnTo>
                <a:lnTo>
                  <a:pt x="15240" y="504444"/>
                </a:lnTo>
                <a:lnTo>
                  <a:pt x="15748" y="505968"/>
                </a:lnTo>
                <a:close/>
              </a:path>
              <a:path w="7084059" h="579119">
                <a:moveTo>
                  <a:pt x="7050786" y="553212"/>
                </a:moveTo>
                <a:lnTo>
                  <a:pt x="7033260" y="553212"/>
                </a:lnTo>
                <a:lnTo>
                  <a:pt x="7040880" y="547116"/>
                </a:lnTo>
                <a:lnTo>
                  <a:pt x="7053072" y="534923"/>
                </a:lnTo>
                <a:lnTo>
                  <a:pt x="7057644" y="528828"/>
                </a:lnTo>
                <a:lnTo>
                  <a:pt x="7066788" y="513588"/>
                </a:lnTo>
                <a:lnTo>
                  <a:pt x="7065264" y="513588"/>
                </a:lnTo>
                <a:lnTo>
                  <a:pt x="7068312" y="504444"/>
                </a:lnTo>
                <a:lnTo>
                  <a:pt x="7068312" y="505968"/>
                </a:lnTo>
                <a:lnTo>
                  <a:pt x="7079851" y="505968"/>
                </a:lnTo>
                <a:lnTo>
                  <a:pt x="7078980" y="509016"/>
                </a:lnTo>
                <a:lnTo>
                  <a:pt x="7075932" y="518160"/>
                </a:lnTo>
                <a:lnTo>
                  <a:pt x="7071360" y="525780"/>
                </a:lnTo>
                <a:lnTo>
                  <a:pt x="7066788" y="534923"/>
                </a:lnTo>
                <a:lnTo>
                  <a:pt x="7054596" y="550164"/>
                </a:lnTo>
                <a:lnTo>
                  <a:pt x="7050786" y="553212"/>
                </a:lnTo>
                <a:close/>
              </a:path>
              <a:path w="7084059" h="579119">
                <a:moveTo>
                  <a:pt x="52197" y="553212"/>
                </a:moveTo>
                <a:lnTo>
                  <a:pt x="51816" y="553212"/>
                </a:lnTo>
                <a:lnTo>
                  <a:pt x="50292" y="551688"/>
                </a:lnTo>
                <a:lnTo>
                  <a:pt x="52197" y="553212"/>
                </a:lnTo>
                <a:close/>
              </a:path>
              <a:path w="7084059" h="579119">
                <a:moveTo>
                  <a:pt x="7045071" y="557784"/>
                </a:moveTo>
                <a:lnTo>
                  <a:pt x="7025639" y="557784"/>
                </a:lnTo>
                <a:lnTo>
                  <a:pt x="7033260" y="551688"/>
                </a:lnTo>
                <a:lnTo>
                  <a:pt x="7033260" y="553212"/>
                </a:lnTo>
                <a:lnTo>
                  <a:pt x="7050786" y="553212"/>
                </a:lnTo>
                <a:lnTo>
                  <a:pt x="7045071" y="557784"/>
                </a:lnTo>
                <a:close/>
              </a:path>
              <a:path w="7084059" h="579119">
                <a:moveTo>
                  <a:pt x="60960" y="557784"/>
                </a:moveTo>
                <a:lnTo>
                  <a:pt x="57912" y="557784"/>
                </a:lnTo>
                <a:lnTo>
                  <a:pt x="57912" y="556260"/>
                </a:lnTo>
                <a:lnTo>
                  <a:pt x="60960" y="557784"/>
                </a:lnTo>
                <a:close/>
              </a:path>
              <a:path w="7084059" h="579119">
                <a:moveTo>
                  <a:pt x="7031736" y="566928"/>
                </a:moveTo>
                <a:lnTo>
                  <a:pt x="6992112" y="566928"/>
                </a:lnTo>
                <a:lnTo>
                  <a:pt x="7002780" y="565404"/>
                </a:lnTo>
                <a:lnTo>
                  <a:pt x="7001255" y="565404"/>
                </a:lnTo>
                <a:lnTo>
                  <a:pt x="7010400" y="563880"/>
                </a:lnTo>
                <a:lnTo>
                  <a:pt x="7019544" y="560832"/>
                </a:lnTo>
                <a:lnTo>
                  <a:pt x="7018020" y="560832"/>
                </a:lnTo>
                <a:lnTo>
                  <a:pt x="7027164" y="556260"/>
                </a:lnTo>
                <a:lnTo>
                  <a:pt x="7025639" y="557784"/>
                </a:lnTo>
                <a:lnTo>
                  <a:pt x="7045071" y="557784"/>
                </a:lnTo>
                <a:lnTo>
                  <a:pt x="7039356" y="562356"/>
                </a:lnTo>
                <a:lnTo>
                  <a:pt x="7031736" y="566928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4006" y="1840560"/>
            <a:ext cx="8542020" cy="405955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Zorbalık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davranışına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anında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müdahale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edin;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davranışı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sonlandırın.</a:t>
            </a: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Okulunuzda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asla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zorbalığa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yer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olmadığını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açıklayın.</a:t>
            </a: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Zorbalığının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kendisine</a:t>
            </a:r>
            <a:r>
              <a:rPr sz="2450" spc="-1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karşı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tarafa</a:t>
            </a:r>
            <a:r>
              <a:rPr sz="2450" spc="-1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zarar</a:t>
            </a:r>
            <a:r>
              <a:rPr sz="2450" spc="-1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vereceğini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anlatın.</a:t>
            </a:r>
            <a:endParaRPr sz="2450">
              <a:latin typeface="Calibri"/>
              <a:cs typeface="Calibri"/>
            </a:endParaRPr>
          </a:p>
          <a:p>
            <a:pPr marL="212090" marR="150495" indent="-200025">
              <a:lnSpc>
                <a:spcPts val="2650"/>
              </a:lnSpc>
              <a:spcBef>
                <a:spcPts val="92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Böyle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devam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ederse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arkadaşlık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ilişkilerinde</a:t>
            </a:r>
            <a:r>
              <a:rPr sz="2450" spc="-1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problemler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yaşamaya 	</a:t>
            </a:r>
            <a:r>
              <a:rPr sz="2450" dirty="0">
                <a:latin typeface="Calibri"/>
                <a:cs typeface="Calibri"/>
              </a:rPr>
              <a:t>devam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edeceğini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2090" marR="1050290" indent="-200025">
              <a:lnSpc>
                <a:spcPts val="265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2450" spc="-10" dirty="0">
                <a:latin typeface="Calibri"/>
                <a:cs typeface="Calibri"/>
              </a:rPr>
              <a:t>Problemlerini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zorbalık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dışında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farklı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yollarla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çözebileceğini 	açıklayın.</a:t>
            </a:r>
            <a:endParaRPr sz="2450">
              <a:latin typeface="Calibri"/>
              <a:cs typeface="Calibri"/>
            </a:endParaRPr>
          </a:p>
          <a:p>
            <a:pPr marL="212090" marR="5080" indent="-200025">
              <a:lnSpc>
                <a:spcPct val="90000"/>
              </a:lnSpc>
              <a:spcBef>
                <a:spcPts val="84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Eğer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kendisini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öfkeli,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sinirli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veya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kızgın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hissediyorsa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yetişkinden 	</a:t>
            </a:r>
            <a:r>
              <a:rPr sz="2450" dirty="0">
                <a:latin typeface="Calibri"/>
                <a:cs typeface="Calibri"/>
              </a:rPr>
              <a:t>yardım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alması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gerektiğini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söyleyin.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Gerekirse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okul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psikolojik 	danışmanına/rehber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öğretmene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yönlendirin.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5920" y="1018031"/>
            <a:ext cx="693420" cy="821690"/>
          </a:xfrm>
          <a:custGeom>
            <a:avLst/>
            <a:gdLst/>
            <a:ahLst/>
            <a:cxnLst/>
            <a:rect l="l" t="t" r="r" b="b"/>
            <a:pathLst>
              <a:path w="693419" h="821689">
                <a:moveTo>
                  <a:pt x="345947" y="821435"/>
                </a:moveTo>
                <a:lnTo>
                  <a:pt x="0" y="579119"/>
                </a:lnTo>
                <a:lnTo>
                  <a:pt x="0" y="0"/>
                </a:lnTo>
                <a:lnTo>
                  <a:pt x="345947" y="242316"/>
                </a:lnTo>
                <a:lnTo>
                  <a:pt x="693420" y="0"/>
                </a:lnTo>
                <a:lnTo>
                  <a:pt x="693420" y="579119"/>
                </a:lnTo>
                <a:lnTo>
                  <a:pt x="345947" y="821435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7533" y="1151573"/>
            <a:ext cx="331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b="0" spc="-2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5337" y="730958"/>
            <a:ext cx="5559425" cy="861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865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sz="21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(KISA</a:t>
            </a:r>
            <a:r>
              <a:rPr sz="21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Zorbalık</a:t>
            </a:r>
            <a:r>
              <a:rPr sz="2100" b="1" spc="-4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yapan</a:t>
            </a:r>
            <a:r>
              <a:rPr sz="2100" b="1" spc="-3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öğrencileriniz</a:t>
            </a:r>
            <a:r>
              <a:rPr sz="2100" b="1" spc="-5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için: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975" y="1161288"/>
            <a:ext cx="7084059" cy="579120"/>
          </a:xfrm>
          <a:custGeom>
            <a:avLst/>
            <a:gdLst/>
            <a:ahLst/>
            <a:cxnLst/>
            <a:rect l="l" t="t" r="r" b="b"/>
            <a:pathLst>
              <a:path w="7084059" h="579119">
                <a:moveTo>
                  <a:pt x="6984492" y="579120"/>
                </a:moveTo>
                <a:lnTo>
                  <a:pt x="100584" y="579120"/>
                </a:lnTo>
                <a:lnTo>
                  <a:pt x="89916" y="577596"/>
                </a:lnTo>
                <a:lnTo>
                  <a:pt x="71628" y="574547"/>
                </a:lnTo>
                <a:lnTo>
                  <a:pt x="60960" y="571499"/>
                </a:lnTo>
                <a:lnTo>
                  <a:pt x="53340" y="566928"/>
                </a:lnTo>
                <a:lnTo>
                  <a:pt x="44196" y="562356"/>
                </a:lnTo>
                <a:lnTo>
                  <a:pt x="36576" y="556260"/>
                </a:lnTo>
                <a:lnTo>
                  <a:pt x="22860" y="542544"/>
                </a:lnTo>
                <a:lnTo>
                  <a:pt x="18288" y="534923"/>
                </a:lnTo>
                <a:lnTo>
                  <a:pt x="12192" y="525780"/>
                </a:lnTo>
                <a:lnTo>
                  <a:pt x="7620" y="518160"/>
                </a:lnTo>
                <a:lnTo>
                  <a:pt x="4572" y="509016"/>
                </a:lnTo>
                <a:lnTo>
                  <a:pt x="3048" y="498347"/>
                </a:lnTo>
                <a:lnTo>
                  <a:pt x="1524" y="489204"/>
                </a:lnTo>
                <a:lnTo>
                  <a:pt x="0" y="478536"/>
                </a:lnTo>
                <a:lnTo>
                  <a:pt x="0" y="99060"/>
                </a:lnTo>
                <a:lnTo>
                  <a:pt x="1524" y="89916"/>
                </a:lnTo>
                <a:lnTo>
                  <a:pt x="3048" y="79248"/>
                </a:lnTo>
                <a:lnTo>
                  <a:pt x="4572" y="70104"/>
                </a:lnTo>
                <a:lnTo>
                  <a:pt x="7620" y="60960"/>
                </a:lnTo>
                <a:lnTo>
                  <a:pt x="12192" y="51816"/>
                </a:lnTo>
                <a:lnTo>
                  <a:pt x="18288" y="44196"/>
                </a:lnTo>
                <a:lnTo>
                  <a:pt x="22860" y="35052"/>
                </a:lnTo>
                <a:lnTo>
                  <a:pt x="30480" y="28956"/>
                </a:lnTo>
                <a:lnTo>
                  <a:pt x="36576" y="22860"/>
                </a:lnTo>
                <a:lnTo>
                  <a:pt x="44196" y="16764"/>
                </a:lnTo>
                <a:lnTo>
                  <a:pt x="53340" y="10668"/>
                </a:lnTo>
                <a:lnTo>
                  <a:pt x="60960" y="7620"/>
                </a:lnTo>
                <a:lnTo>
                  <a:pt x="71628" y="4572"/>
                </a:lnTo>
                <a:lnTo>
                  <a:pt x="80772" y="1524"/>
                </a:lnTo>
                <a:lnTo>
                  <a:pt x="89916" y="0"/>
                </a:lnTo>
                <a:lnTo>
                  <a:pt x="6993636" y="0"/>
                </a:lnTo>
                <a:lnTo>
                  <a:pt x="7004304" y="1524"/>
                </a:lnTo>
                <a:lnTo>
                  <a:pt x="7031736" y="10668"/>
                </a:lnTo>
                <a:lnTo>
                  <a:pt x="91440" y="10668"/>
                </a:lnTo>
                <a:lnTo>
                  <a:pt x="82296" y="12192"/>
                </a:lnTo>
                <a:lnTo>
                  <a:pt x="83820" y="12192"/>
                </a:lnTo>
                <a:lnTo>
                  <a:pt x="79248" y="13716"/>
                </a:lnTo>
                <a:lnTo>
                  <a:pt x="74676" y="13716"/>
                </a:lnTo>
                <a:lnTo>
                  <a:pt x="68580" y="16764"/>
                </a:lnTo>
                <a:lnTo>
                  <a:pt x="67056" y="16764"/>
                </a:lnTo>
                <a:lnTo>
                  <a:pt x="57912" y="21336"/>
                </a:lnTo>
                <a:lnTo>
                  <a:pt x="50292" y="25908"/>
                </a:lnTo>
                <a:lnTo>
                  <a:pt x="51816" y="25908"/>
                </a:lnTo>
                <a:lnTo>
                  <a:pt x="44196" y="30480"/>
                </a:lnTo>
                <a:lnTo>
                  <a:pt x="32004" y="42672"/>
                </a:lnTo>
                <a:lnTo>
                  <a:pt x="25908" y="50292"/>
                </a:lnTo>
                <a:lnTo>
                  <a:pt x="27432" y="50292"/>
                </a:lnTo>
                <a:lnTo>
                  <a:pt x="23774" y="56388"/>
                </a:lnTo>
                <a:lnTo>
                  <a:pt x="22860" y="56388"/>
                </a:lnTo>
                <a:lnTo>
                  <a:pt x="19050" y="64008"/>
                </a:lnTo>
                <a:lnTo>
                  <a:pt x="18288" y="64008"/>
                </a:lnTo>
                <a:lnTo>
                  <a:pt x="15240" y="73152"/>
                </a:lnTo>
                <a:lnTo>
                  <a:pt x="13970" y="80772"/>
                </a:lnTo>
                <a:lnTo>
                  <a:pt x="13716" y="80772"/>
                </a:lnTo>
                <a:lnTo>
                  <a:pt x="12409" y="89916"/>
                </a:lnTo>
                <a:lnTo>
                  <a:pt x="12192" y="89916"/>
                </a:lnTo>
                <a:lnTo>
                  <a:pt x="12192" y="487680"/>
                </a:lnTo>
                <a:lnTo>
                  <a:pt x="15240" y="505968"/>
                </a:lnTo>
                <a:lnTo>
                  <a:pt x="15748" y="505968"/>
                </a:lnTo>
                <a:lnTo>
                  <a:pt x="18288" y="513588"/>
                </a:lnTo>
                <a:lnTo>
                  <a:pt x="27432" y="528828"/>
                </a:lnTo>
                <a:lnTo>
                  <a:pt x="25908" y="528828"/>
                </a:lnTo>
                <a:lnTo>
                  <a:pt x="44196" y="547116"/>
                </a:lnTo>
                <a:lnTo>
                  <a:pt x="51816" y="553212"/>
                </a:lnTo>
                <a:lnTo>
                  <a:pt x="52197" y="553212"/>
                </a:lnTo>
                <a:lnTo>
                  <a:pt x="57912" y="557784"/>
                </a:lnTo>
                <a:lnTo>
                  <a:pt x="60960" y="557784"/>
                </a:lnTo>
                <a:lnTo>
                  <a:pt x="67056" y="560832"/>
                </a:lnTo>
                <a:lnTo>
                  <a:pt x="65532" y="560832"/>
                </a:lnTo>
                <a:lnTo>
                  <a:pt x="74676" y="563880"/>
                </a:lnTo>
                <a:lnTo>
                  <a:pt x="83820" y="565404"/>
                </a:lnTo>
                <a:lnTo>
                  <a:pt x="82296" y="565404"/>
                </a:lnTo>
                <a:lnTo>
                  <a:pt x="91440" y="566928"/>
                </a:lnTo>
                <a:lnTo>
                  <a:pt x="7031736" y="566928"/>
                </a:lnTo>
                <a:lnTo>
                  <a:pt x="7022592" y="571499"/>
                </a:lnTo>
                <a:lnTo>
                  <a:pt x="7013448" y="574547"/>
                </a:lnTo>
                <a:lnTo>
                  <a:pt x="7004304" y="576072"/>
                </a:lnTo>
                <a:lnTo>
                  <a:pt x="6993636" y="577596"/>
                </a:lnTo>
                <a:lnTo>
                  <a:pt x="6984492" y="579120"/>
                </a:lnTo>
                <a:close/>
              </a:path>
              <a:path w="7084059" h="579119">
                <a:moveTo>
                  <a:pt x="7010400" y="15240"/>
                </a:moveTo>
                <a:lnTo>
                  <a:pt x="7001255" y="12192"/>
                </a:lnTo>
                <a:lnTo>
                  <a:pt x="7002780" y="12192"/>
                </a:lnTo>
                <a:lnTo>
                  <a:pt x="6992112" y="10668"/>
                </a:lnTo>
                <a:lnTo>
                  <a:pt x="7031736" y="10668"/>
                </a:lnTo>
                <a:lnTo>
                  <a:pt x="7035546" y="13716"/>
                </a:lnTo>
                <a:lnTo>
                  <a:pt x="7010400" y="13716"/>
                </a:lnTo>
                <a:lnTo>
                  <a:pt x="7010400" y="15240"/>
                </a:lnTo>
                <a:close/>
              </a:path>
              <a:path w="7084059" h="579119">
                <a:moveTo>
                  <a:pt x="74676" y="15240"/>
                </a:moveTo>
                <a:lnTo>
                  <a:pt x="74676" y="13716"/>
                </a:lnTo>
                <a:lnTo>
                  <a:pt x="79248" y="13716"/>
                </a:lnTo>
                <a:lnTo>
                  <a:pt x="74676" y="15240"/>
                </a:lnTo>
                <a:close/>
              </a:path>
              <a:path w="7084059" h="579119">
                <a:moveTo>
                  <a:pt x="7019544" y="18288"/>
                </a:moveTo>
                <a:lnTo>
                  <a:pt x="7010400" y="13716"/>
                </a:lnTo>
                <a:lnTo>
                  <a:pt x="7035546" y="13716"/>
                </a:lnTo>
                <a:lnTo>
                  <a:pt x="7039356" y="16764"/>
                </a:lnTo>
                <a:lnTo>
                  <a:pt x="7018020" y="16764"/>
                </a:lnTo>
                <a:lnTo>
                  <a:pt x="7019544" y="18288"/>
                </a:lnTo>
                <a:close/>
              </a:path>
              <a:path w="7084059" h="579119">
                <a:moveTo>
                  <a:pt x="65532" y="18288"/>
                </a:moveTo>
                <a:lnTo>
                  <a:pt x="67056" y="16764"/>
                </a:lnTo>
                <a:lnTo>
                  <a:pt x="68580" y="16764"/>
                </a:lnTo>
                <a:lnTo>
                  <a:pt x="65532" y="18288"/>
                </a:lnTo>
                <a:close/>
              </a:path>
              <a:path w="7084059" h="579119">
                <a:moveTo>
                  <a:pt x="7062216" y="57912"/>
                </a:moveTo>
                <a:lnTo>
                  <a:pt x="7053072" y="42672"/>
                </a:lnTo>
                <a:lnTo>
                  <a:pt x="7040880" y="30480"/>
                </a:lnTo>
                <a:lnTo>
                  <a:pt x="7025639" y="21336"/>
                </a:lnTo>
                <a:lnTo>
                  <a:pt x="7027164" y="21336"/>
                </a:lnTo>
                <a:lnTo>
                  <a:pt x="7018020" y="16764"/>
                </a:lnTo>
                <a:lnTo>
                  <a:pt x="7039356" y="16764"/>
                </a:lnTo>
                <a:lnTo>
                  <a:pt x="7066788" y="44196"/>
                </a:lnTo>
                <a:lnTo>
                  <a:pt x="7073646" y="56388"/>
                </a:lnTo>
                <a:lnTo>
                  <a:pt x="7062216" y="56388"/>
                </a:lnTo>
                <a:lnTo>
                  <a:pt x="7062216" y="57912"/>
                </a:lnTo>
                <a:close/>
              </a:path>
              <a:path w="7084059" h="579119">
                <a:moveTo>
                  <a:pt x="22860" y="57912"/>
                </a:moveTo>
                <a:lnTo>
                  <a:pt x="22860" y="56388"/>
                </a:lnTo>
                <a:lnTo>
                  <a:pt x="23774" y="56388"/>
                </a:lnTo>
                <a:lnTo>
                  <a:pt x="22860" y="57912"/>
                </a:lnTo>
                <a:close/>
              </a:path>
              <a:path w="7084059" h="579119">
                <a:moveTo>
                  <a:pt x="7077456" y="65532"/>
                </a:moveTo>
                <a:lnTo>
                  <a:pt x="7066788" y="65532"/>
                </a:lnTo>
                <a:lnTo>
                  <a:pt x="7062216" y="56388"/>
                </a:lnTo>
                <a:lnTo>
                  <a:pt x="7073646" y="56388"/>
                </a:lnTo>
                <a:lnTo>
                  <a:pt x="7075932" y="60960"/>
                </a:lnTo>
                <a:lnTo>
                  <a:pt x="7077456" y="65532"/>
                </a:lnTo>
                <a:close/>
              </a:path>
              <a:path w="7084059" h="579119">
                <a:moveTo>
                  <a:pt x="18288" y="65532"/>
                </a:moveTo>
                <a:lnTo>
                  <a:pt x="18288" y="64008"/>
                </a:lnTo>
                <a:lnTo>
                  <a:pt x="19050" y="64008"/>
                </a:lnTo>
                <a:lnTo>
                  <a:pt x="18288" y="65532"/>
                </a:lnTo>
                <a:close/>
              </a:path>
              <a:path w="7084059" h="579119">
                <a:moveTo>
                  <a:pt x="7071360" y="82296"/>
                </a:moveTo>
                <a:lnTo>
                  <a:pt x="7065264" y="64008"/>
                </a:lnTo>
                <a:lnTo>
                  <a:pt x="7066788" y="65532"/>
                </a:lnTo>
                <a:lnTo>
                  <a:pt x="7077456" y="65532"/>
                </a:lnTo>
                <a:lnTo>
                  <a:pt x="7082028" y="79248"/>
                </a:lnTo>
                <a:lnTo>
                  <a:pt x="7082246" y="80772"/>
                </a:lnTo>
                <a:lnTo>
                  <a:pt x="7071360" y="80772"/>
                </a:lnTo>
                <a:lnTo>
                  <a:pt x="7071360" y="82296"/>
                </a:lnTo>
                <a:close/>
              </a:path>
              <a:path w="7084059" h="579119">
                <a:moveTo>
                  <a:pt x="13716" y="82296"/>
                </a:moveTo>
                <a:lnTo>
                  <a:pt x="13716" y="80772"/>
                </a:lnTo>
                <a:lnTo>
                  <a:pt x="13970" y="80772"/>
                </a:lnTo>
                <a:lnTo>
                  <a:pt x="13716" y="82296"/>
                </a:lnTo>
                <a:close/>
              </a:path>
              <a:path w="7084059" h="579119">
                <a:moveTo>
                  <a:pt x="7072884" y="91440"/>
                </a:moveTo>
                <a:lnTo>
                  <a:pt x="7071360" y="80772"/>
                </a:lnTo>
                <a:lnTo>
                  <a:pt x="7082246" y="80772"/>
                </a:lnTo>
                <a:lnTo>
                  <a:pt x="7083552" y="89916"/>
                </a:lnTo>
                <a:lnTo>
                  <a:pt x="7072884" y="89916"/>
                </a:lnTo>
                <a:lnTo>
                  <a:pt x="7072884" y="91440"/>
                </a:lnTo>
                <a:close/>
              </a:path>
              <a:path w="7084059" h="579119">
                <a:moveTo>
                  <a:pt x="12192" y="91440"/>
                </a:moveTo>
                <a:lnTo>
                  <a:pt x="12192" y="89916"/>
                </a:lnTo>
                <a:lnTo>
                  <a:pt x="12409" y="89916"/>
                </a:lnTo>
                <a:lnTo>
                  <a:pt x="12192" y="91440"/>
                </a:lnTo>
                <a:close/>
              </a:path>
              <a:path w="7084059" h="579119">
                <a:moveTo>
                  <a:pt x="7079851" y="505968"/>
                </a:moveTo>
                <a:lnTo>
                  <a:pt x="7068312" y="505968"/>
                </a:lnTo>
                <a:lnTo>
                  <a:pt x="7071360" y="496823"/>
                </a:lnTo>
                <a:lnTo>
                  <a:pt x="7072884" y="487680"/>
                </a:lnTo>
                <a:lnTo>
                  <a:pt x="7072884" y="89916"/>
                </a:lnTo>
                <a:lnTo>
                  <a:pt x="7083552" y="89916"/>
                </a:lnTo>
                <a:lnTo>
                  <a:pt x="7083552" y="489204"/>
                </a:lnTo>
                <a:lnTo>
                  <a:pt x="7082028" y="498347"/>
                </a:lnTo>
                <a:lnTo>
                  <a:pt x="7079851" y="505968"/>
                </a:lnTo>
                <a:close/>
              </a:path>
              <a:path w="7084059" h="579119">
                <a:moveTo>
                  <a:pt x="15748" y="505968"/>
                </a:moveTo>
                <a:lnTo>
                  <a:pt x="15240" y="505968"/>
                </a:lnTo>
                <a:lnTo>
                  <a:pt x="15240" y="504444"/>
                </a:lnTo>
                <a:lnTo>
                  <a:pt x="15748" y="505968"/>
                </a:lnTo>
                <a:close/>
              </a:path>
              <a:path w="7084059" h="579119">
                <a:moveTo>
                  <a:pt x="7050786" y="553212"/>
                </a:moveTo>
                <a:lnTo>
                  <a:pt x="7033260" y="553212"/>
                </a:lnTo>
                <a:lnTo>
                  <a:pt x="7040880" y="547116"/>
                </a:lnTo>
                <a:lnTo>
                  <a:pt x="7053072" y="534923"/>
                </a:lnTo>
                <a:lnTo>
                  <a:pt x="7057644" y="528828"/>
                </a:lnTo>
                <a:lnTo>
                  <a:pt x="7066788" y="513588"/>
                </a:lnTo>
                <a:lnTo>
                  <a:pt x="7065264" y="513588"/>
                </a:lnTo>
                <a:lnTo>
                  <a:pt x="7068312" y="504444"/>
                </a:lnTo>
                <a:lnTo>
                  <a:pt x="7068312" y="505968"/>
                </a:lnTo>
                <a:lnTo>
                  <a:pt x="7079851" y="505968"/>
                </a:lnTo>
                <a:lnTo>
                  <a:pt x="7078980" y="509016"/>
                </a:lnTo>
                <a:lnTo>
                  <a:pt x="7075932" y="518160"/>
                </a:lnTo>
                <a:lnTo>
                  <a:pt x="7071360" y="525780"/>
                </a:lnTo>
                <a:lnTo>
                  <a:pt x="7066788" y="534923"/>
                </a:lnTo>
                <a:lnTo>
                  <a:pt x="7054596" y="550164"/>
                </a:lnTo>
                <a:lnTo>
                  <a:pt x="7050786" y="553212"/>
                </a:lnTo>
                <a:close/>
              </a:path>
              <a:path w="7084059" h="579119">
                <a:moveTo>
                  <a:pt x="52197" y="553212"/>
                </a:moveTo>
                <a:lnTo>
                  <a:pt x="51816" y="553212"/>
                </a:lnTo>
                <a:lnTo>
                  <a:pt x="50292" y="551688"/>
                </a:lnTo>
                <a:lnTo>
                  <a:pt x="52197" y="553212"/>
                </a:lnTo>
                <a:close/>
              </a:path>
              <a:path w="7084059" h="579119">
                <a:moveTo>
                  <a:pt x="7045071" y="557784"/>
                </a:moveTo>
                <a:lnTo>
                  <a:pt x="7025639" y="557784"/>
                </a:lnTo>
                <a:lnTo>
                  <a:pt x="7033260" y="551688"/>
                </a:lnTo>
                <a:lnTo>
                  <a:pt x="7033260" y="553212"/>
                </a:lnTo>
                <a:lnTo>
                  <a:pt x="7050786" y="553212"/>
                </a:lnTo>
                <a:lnTo>
                  <a:pt x="7045071" y="557784"/>
                </a:lnTo>
                <a:close/>
              </a:path>
              <a:path w="7084059" h="579119">
                <a:moveTo>
                  <a:pt x="60960" y="557784"/>
                </a:moveTo>
                <a:lnTo>
                  <a:pt x="57912" y="557784"/>
                </a:lnTo>
                <a:lnTo>
                  <a:pt x="57912" y="556260"/>
                </a:lnTo>
                <a:lnTo>
                  <a:pt x="60960" y="557784"/>
                </a:lnTo>
                <a:close/>
              </a:path>
              <a:path w="7084059" h="579119">
                <a:moveTo>
                  <a:pt x="7031736" y="566928"/>
                </a:moveTo>
                <a:lnTo>
                  <a:pt x="6992112" y="566928"/>
                </a:lnTo>
                <a:lnTo>
                  <a:pt x="7002780" y="565404"/>
                </a:lnTo>
                <a:lnTo>
                  <a:pt x="7001255" y="565404"/>
                </a:lnTo>
                <a:lnTo>
                  <a:pt x="7010400" y="563880"/>
                </a:lnTo>
                <a:lnTo>
                  <a:pt x="7019544" y="560832"/>
                </a:lnTo>
                <a:lnTo>
                  <a:pt x="7018020" y="560832"/>
                </a:lnTo>
                <a:lnTo>
                  <a:pt x="7027164" y="556260"/>
                </a:lnTo>
                <a:lnTo>
                  <a:pt x="7025639" y="557784"/>
                </a:lnTo>
                <a:lnTo>
                  <a:pt x="7045071" y="557784"/>
                </a:lnTo>
                <a:lnTo>
                  <a:pt x="7039356" y="562356"/>
                </a:lnTo>
                <a:lnTo>
                  <a:pt x="7031736" y="566928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4006" y="1840560"/>
            <a:ext cx="8533130" cy="394842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Zorbalık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davranışına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anında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müdahale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edin;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davranışı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sonlandırın.</a:t>
            </a: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2725" algn="l"/>
              </a:tabLst>
            </a:pPr>
            <a:r>
              <a:rPr sz="2450" dirty="0">
                <a:latin typeface="Calibri"/>
                <a:cs typeface="Calibri"/>
              </a:rPr>
              <a:t>Onun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suçu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olmadığını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2090" marR="204470" indent="-200025">
              <a:lnSpc>
                <a:spcPts val="2650"/>
              </a:lnSpc>
              <a:spcBef>
                <a:spcPts val="919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Zorbalığa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uğrayan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ilk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tek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kişinin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kendisi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olmadığını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vurgulayın; 	</a:t>
            </a:r>
            <a:r>
              <a:rPr sz="2450" dirty="0">
                <a:latin typeface="Calibri"/>
                <a:cs typeface="Calibri"/>
              </a:rPr>
              <a:t>bu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davranışı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yaşayan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başka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öğrenciler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de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olduğunu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belirtin.</a:t>
            </a:r>
            <a:endParaRPr sz="2450">
              <a:latin typeface="Calibri"/>
              <a:cs typeface="Calibri"/>
            </a:endParaRPr>
          </a:p>
          <a:p>
            <a:pPr marL="212090" marR="460375" indent="-200025">
              <a:lnSpc>
                <a:spcPts val="265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Zorbalık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yapana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kesinlikle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şiddet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kullanarak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karşılık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vermemesi 	gerektiğini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açıklayın.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Şiddet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kullanmak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yerine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sakin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kalmasını 	söyleyin.</a:t>
            </a:r>
            <a:endParaRPr sz="2450">
              <a:latin typeface="Calibri"/>
              <a:cs typeface="Calibri"/>
            </a:endParaRPr>
          </a:p>
          <a:p>
            <a:pPr marL="212090" marR="5080" indent="-200025">
              <a:lnSpc>
                <a:spcPct val="90000"/>
              </a:lnSpc>
              <a:spcBef>
                <a:spcPts val="844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Böyle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olay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tekrar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gerçekleştiğinde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durumu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hemen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yetişkine 	</a:t>
            </a:r>
            <a:r>
              <a:rPr sz="2450" dirty="0">
                <a:latin typeface="Calibri"/>
                <a:cs typeface="Calibri"/>
              </a:rPr>
              <a:t>(sınıf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öğretmeni,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psikolojik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danışman/rehber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öğretmen, 	ebeveynleri)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anlatması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gerektiğine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ikna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edin.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5920" y="1018031"/>
            <a:ext cx="693420" cy="821690"/>
          </a:xfrm>
          <a:custGeom>
            <a:avLst/>
            <a:gdLst/>
            <a:ahLst/>
            <a:cxnLst/>
            <a:rect l="l" t="t" r="r" b="b"/>
            <a:pathLst>
              <a:path w="693419" h="821689">
                <a:moveTo>
                  <a:pt x="345947" y="821435"/>
                </a:moveTo>
                <a:lnTo>
                  <a:pt x="0" y="579119"/>
                </a:lnTo>
                <a:lnTo>
                  <a:pt x="0" y="0"/>
                </a:lnTo>
                <a:lnTo>
                  <a:pt x="345947" y="242316"/>
                </a:lnTo>
                <a:lnTo>
                  <a:pt x="693420" y="0"/>
                </a:lnTo>
                <a:lnTo>
                  <a:pt x="693420" y="579119"/>
                </a:lnTo>
                <a:lnTo>
                  <a:pt x="345947" y="821435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7533" y="1151573"/>
            <a:ext cx="331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b="0" spc="-25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5337" y="730958"/>
            <a:ext cx="5559425" cy="861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865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sz="21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(KISA</a:t>
            </a:r>
            <a:r>
              <a:rPr sz="21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Zorbalığa</a:t>
            </a:r>
            <a:r>
              <a:rPr sz="2100" b="1" spc="-9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maruz</a:t>
            </a:r>
            <a:r>
              <a:rPr sz="2100" b="1" spc="-8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kalan</a:t>
            </a:r>
            <a:r>
              <a:rPr sz="2100" b="1" spc="-8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öğrencileriniz</a:t>
            </a:r>
            <a:r>
              <a:rPr sz="2100" b="1" spc="-8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için: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4006" y="1913693"/>
            <a:ext cx="7751445" cy="34270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12090" marR="109855" indent="-200025">
              <a:lnSpc>
                <a:spcPts val="2650"/>
              </a:lnSpc>
              <a:spcBef>
                <a:spcPts val="44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Zorbalık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yapan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öğrenciye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karşı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şiddet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içermeyen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yöntemler 	</a:t>
            </a:r>
            <a:r>
              <a:rPr sz="2450" dirty="0">
                <a:latin typeface="Calibri"/>
                <a:cs typeface="Calibri"/>
              </a:rPr>
              <a:t>kullanarak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olayı</a:t>
            </a:r>
            <a:r>
              <a:rPr sz="2450" spc="-1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sonlandırmaya</a:t>
            </a:r>
            <a:r>
              <a:rPr sz="2450" spc="-114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çalışmalarını</a:t>
            </a:r>
            <a:r>
              <a:rPr sz="2450" spc="-1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2090" marR="5080" indent="-200025">
              <a:lnSpc>
                <a:spcPts val="265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Zorbalık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yapan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öğrencilere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gülerek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veya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mimikleri</a:t>
            </a:r>
            <a:r>
              <a:rPr sz="2450" spc="-1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ile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destek 	</a:t>
            </a:r>
            <a:r>
              <a:rPr sz="2450" dirty="0">
                <a:latin typeface="Calibri"/>
                <a:cs typeface="Calibri"/>
              </a:rPr>
              <a:t>olmamalarını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2090" marR="74295" indent="-200025">
              <a:lnSpc>
                <a:spcPts val="2650"/>
              </a:lnSpc>
              <a:spcBef>
                <a:spcPts val="88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Zorbalığa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maruz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kalan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öğrenciye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destek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olmalarını,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sınıf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içi 	</a:t>
            </a:r>
            <a:r>
              <a:rPr sz="2450" dirty="0">
                <a:latin typeface="Calibri"/>
                <a:cs typeface="Calibri"/>
              </a:rPr>
              <a:t>etkinlikler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veya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teneffüste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onu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da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dâhil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etmelerini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2090" marR="100965" indent="-200025">
              <a:lnSpc>
                <a:spcPct val="90000"/>
              </a:lnSpc>
              <a:spcBef>
                <a:spcPts val="845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Böyle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olay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tekrar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gerçekleştiğinde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hemen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yetişkin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ile 	</a:t>
            </a:r>
            <a:r>
              <a:rPr sz="2450" dirty="0">
                <a:latin typeface="Calibri"/>
                <a:cs typeface="Calibri"/>
              </a:rPr>
              <a:t>(sınıf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öğretmeni,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psikolojik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danışman/rehber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öğretmen, 	ebeveynleri)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paylaşmaları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gerektiğini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7533" y="1151573"/>
            <a:ext cx="331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b="0" spc="-25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337" y="730958"/>
            <a:ext cx="5559425" cy="861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865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sz="21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(KISA</a:t>
            </a:r>
            <a:r>
              <a:rPr sz="21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Olaya</a:t>
            </a:r>
            <a:r>
              <a:rPr sz="2100" b="1" spc="-95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tanıklık</a:t>
            </a:r>
            <a:r>
              <a:rPr sz="2100" b="1" spc="-114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eden/izleyen</a:t>
            </a:r>
            <a:r>
              <a:rPr sz="2100" b="1" spc="-8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7A1A1"/>
                </a:solidFill>
                <a:latin typeface="Calibri"/>
                <a:cs typeface="Calibri"/>
              </a:rPr>
              <a:t>öğrencileriniz</a:t>
            </a:r>
            <a:r>
              <a:rPr sz="2100" b="1" spc="-100" dirty="0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7A1A1"/>
                </a:solidFill>
                <a:latin typeface="Calibri"/>
                <a:cs typeface="Calibri"/>
              </a:rPr>
              <a:t>için: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124" y="1252728"/>
            <a:ext cx="8642604" cy="510997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6790" y="1247394"/>
          <a:ext cx="8642350" cy="510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465">
                <a:tc>
                  <a:txBody>
                    <a:bodyPr/>
                    <a:lstStyle/>
                    <a:p>
                      <a:pPr marL="8851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Akran</a:t>
                      </a:r>
                      <a:r>
                        <a:rPr sz="315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Zorbalığı</a:t>
                      </a:r>
                      <a:endParaRPr sz="31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150" b="1" dirty="0">
                          <a:latin typeface="Calibri"/>
                          <a:cs typeface="Calibri"/>
                        </a:rPr>
                        <a:t>Akran</a:t>
                      </a:r>
                      <a:r>
                        <a:rPr sz="315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150" b="1" spc="-10" dirty="0">
                          <a:latin typeface="Calibri"/>
                          <a:cs typeface="Calibri"/>
                        </a:rPr>
                        <a:t>Çatışması</a:t>
                      </a:r>
                      <a:endParaRPr sz="31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ilişkisi</a:t>
                      </a:r>
                      <a:r>
                        <a:rPr sz="16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yoktur.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ilişkisi</a:t>
                      </a:r>
                      <a:r>
                        <a:rPr sz="16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vardır.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Güçler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arası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denge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yoktur.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Güçler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arası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denge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vardır.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6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tekrarlanır.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Arada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sırada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yaşanır.</a:t>
                      </a:r>
                      <a:r>
                        <a:rPr sz="16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Çatışma</a:t>
                      </a:r>
                      <a:r>
                        <a:rPr sz="16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6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değildir.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Sonuçları kalıcı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ağırdır.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sz="16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ciddi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değildir.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sorumluluk</a:t>
                      </a:r>
                      <a:r>
                        <a:rPr sz="16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alma</a:t>
                      </a:r>
                      <a:r>
                        <a:rPr sz="16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yoktur.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sorumluluk</a:t>
                      </a:r>
                      <a:r>
                        <a:rPr sz="16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alma</a:t>
                      </a:r>
                      <a:r>
                        <a:rPr sz="16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vardır.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Problem</a:t>
                      </a:r>
                      <a:r>
                        <a:rPr sz="16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çözülmeye</a:t>
                      </a:r>
                      <a:r>
                        <a:rPr sz="16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çalışılmaz.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spc="-10" dirty="0">
                          <a:latin typeface="Calibri"/>
                          <a:cs typeface="Calibri"/>
                        </a:rPr>
                        <a:t>Taraflar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problemi</a:t>
                      </a:r>
                      <a:r>
                        <a:rPr sz="16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çözmeye</a:t>
                      </a:r>
                      <a:r>
                        <a:rPr sz="16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çalışır.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314960" marR="262890" indent="-250190">
                        <a:lnSpc>
                          <a:spcPct val="100899"/>
                        </a:lnSpc>
                        <a:spcBef>
                          <a:spcPts val="140"/>
                        </a:spcBef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16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tepki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yoktur.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Sadece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zorbalığa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maruz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kalanın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yaşadığı</a:t>
                      </a:r>
                      <a:r>
                        <a:rPr sz="16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olumsuz</a:t>
                      </a:r>
                      <a:r>
                        <a:rPr sz="16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duygusal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tepki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vardır.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indent="-249554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650" spc="-10" dirty="0">
                          <a:latin typeface="Calibri"/>
                          <a:cs typeface="Calibri"/>
                        </a:rPr>
                        <a:t>Taraflar</a:t>
                      </a:r>
                      <a:r>
                        <a:rPr sz="16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arasında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latin typeface="Calibri"/>
                          <a:cs typeface="Calibri"/>
                        </a:rPr>
                        <a:t>tepki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vardır.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692400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(Eliot</a:t>
                      </a:r>
                      <a:r>
                        <a:rPr sz="8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8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ark.,</a:t>
                      </a:r>
                      <a:r>
                        <a:rPr sz="8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2010;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dirty="0">
                          <a:latin typeface="Calibri"/>
                          <a:cs typeface="Calibri"/>
                        </a:rPr>
                        <a:t>Güvenir,</a:t>
                      </a:r>
                      <a:r>
                        <a:rPr sz="8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20" dirty="0">
                          <a:latin typeface="Calibri"/>
                          <a:cs typeface="Calibri"/>
                        </a:rPr>
                        <a:t>2005)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1266825"/>
            <a:ext cx="50419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dirty="0" smtClean="0">
                <a:solidFill>
                  <a:srgbClr val="00AF50"/>
                </a:solidFill>
                <a:latin typeface="Calibri"/>
                <a:cs typeface="Calibri"/>
              </a:rPr>
              <a:t>İHMAL VE İSTİSMAR</a:t>
            </a:r>
            <a:endParaRPr b="0" spc="-25" dirty="0">
              <a:solidFill>
                <a:srgbClr val="00AF50"/>
              </a:solidFill>
              <a:latin typeface="Calibri"/>
              <a:cs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" y="1190625"/>
            <a:ext cx="9877425" cy="57816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354" y="3216647"/>
            <a:ext cx="50419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AF50"/>
                </a:solidFill>
                <a:latin typeface="Calibri"/>
                <a:cs typeface="Calibri"/>
              </a:rPr>
              <a:t>Dinlediğiniz</a:t>
            </a:r>
            <a:r>
              <a:rPr b="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AF50"/>
                </a:solidFill>
                <a:latin typeface="Calibri"/>
                <a:cs typeface="Calibri"/>
              </a:rPr>
              <a:t>için</a:t>
            </a:r>
            <a:r>
              <a:rPr b="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804282"/>
            <a:ext cx="9372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9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733425"/>
            <a:ext cx="7019146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>
                <a:solidFill>
                  <a:srgbClr val="FF0000"/>
                </a:solidFill>
              </a:rPr>
              <a:t>BİR ÇOCUK İSTİSMAR EDİLDİĞİNİ AÇIKLARSA ÇOCUKLA NASIL İLETİŞİM KURULMALIDIR?</a:t>
            </a:r>
            <a:endParaRPr b="0" spc="-25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841500" y="2790825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Çocukla birebir konuşmak için özel bir mekân </a:t>
            </a:r>
            <a:r>
              <a:rPr lang="tr-TR" dirty="0" err="1" smtClean="0"/>
              <a:t>bulun.Bu</a:t>
            </a:r>
            <a:r>
              <a:rPr lang="tr-TR" dirty="0" smtClean="0"/>
              <a:t> mekân, konuşmanızın kesilmeyeceğinden emin olacağınız bir yer olsun.</a:t>
            </a:r>
          </a:p>
          <a:p>
            <a:endParaRPr lang="tr-TR" dirty="0"/>
          </a:p>
          <a:p>
            <a:r>
              <a:rPr lang="tr-TR" dirty="0" smtClean="0"/>
              <a:t> ♦ Siz masanın arkasında çocuk da karşınızda sandalyede oturmasın. Onu sakinleştirmek için çocuğun yanına oturun. </a:t>
            </a:r>
          </a:p>
          <a:p>
            <a:endParaRPr lang="tr-TR" dirty="0"/>
          </a:p>
          <a:p>
            <a:r>
              <a:rPr lang="tr-TR" dirty="0" smtClean="0"/>
              <a:t>♦ Çocuktan izin almadan ona dokunmayın. İzinsiz dokunmanız ona istismar olayını hatırlatabilir. </a:t>
            </a:r>
          </a:p>
          <a:p>
            <a:endParaRPr lang="tr-TR" dirty="0"/>
          </a:p>
          <a:p>
            <a:r>
              <a:rPr lang="tr-TR" dirty="0" smtClean="0"/>
              <a:t>♦ Çocuğu açıklıkla ve sakince dinleyin. Çocuk sizinle istismarı paylaşırken tepkileriniz hayati önem taşımaktadır. Bu esnada duygularınızı, mimiklerinizi ve beden dilinizi kontrol edin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296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733425"/>
            <a:ext cx="7019146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>
                <a:solidFill>
                  <a:srgbClr val="FF0000"/>
                </a:solidFill>
              </a:rPr>
              <a:t>BİR ÇOCUK İSTİSMAR EDİLDİĞİNİ AÇIKLARSA ÇOCUKLA NASIL İLETİŞİM KURULMALIDIR?</a:t>
            </a:r>
            <a:endParaRPr b="0" spc="-25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841500" y="2562225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Çocuğu yaşadığı olayları anlatması için cesaretlendirin: Yaşadığı olayları anlatması için ona destek olun fakat vermek istemediği ayrıntılar için asla zorlamayın, baskı yapmayın ve yönlendirmeyin. </a:t>
            </a:r>
          </a:p>
          <a:p>
            <a:endParaRPr lang="tr-TR" dirty="0" smtClean="0"/>
          </a:p>
          <a:p>
            <a:r>
              <a:rPr lang="tr-TR" dirty="0" smtClean="0"/>
              <a:t>♦ Çocuk yaşadıklarını sizinle paylaşırken ona şunları söyleyin: “Sana inanıyorum”, “Bana söylediğine çok memnun oldum”, “Bu senin hatan değil”, “İstismar doğru bir şey değil”.</a:t>
            </a:r>
          </a:p>
          <a:p>
            <a:endParaRPr lang="tr-TR" dirty="0"/>
          </a:p>
          <a:p>
            <a:r>
              <a:rPr lang="tr-TR" dirty="0" smtClean="0"/>
              <a:t> ♦ Çocuğa açıklama yaparak mümkünse çocukla görüşmenizi kaydedin: Çocuğun anlattığı olayları ve kelimeleri yazın. Eğer bu çocuğu olumsuz etkileyecekse veya etkiliyorsa devam etmeyin.</a:t>
            </a:r>
          </a:p>
          <a:p>
            <a:endParaRPr lang="tr-TR" dirty="0"/>
          </a:p>
          <a:p>
            <a:r>
              <a:rPr lang="tr-TR" dirty="0" smtClean="0"/>
              <a:t>Gizliliğe saygı gösterin: İstismar olayını okulda bu konuda sorumlu kişi dışında başka biriyle konuşmayın. Bunu böyle yapacağınızın bilgisini çocuğa da verin.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3146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733425"/>
            <a:ext cx="701914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>
                <a:solidFill>
                  <a:srgbClr val="FF0000"/>
                </a:solidFill>
              </a:rPr>
              <a:t>ÇOCUK İSTİSMARI VEYA İHMALİNİ NASIL İHBAR EDEBİLİRSİNİZ?</a:t>
            </a:r>
            <a:endParaRPr b="0" spc="-25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31900" y="1856676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TCK 279. Maddesi uyarınca kamu görevini yürütürken göreviyle bağlantılı olarak suç belirtisi ile karşılaşan her kamu görevlisinin yetkili makamlara bildirmesi zorunludur. </a:t>
            </a:r>
          </a:p>
          <a:p>
            <a:endParaRPr lang="tr-TR" dirty="0"/>
          </a:p>
          <a:p>
            <a:r>
              <a:rPr lang="tr-TR" dirty="0" smtClean="0"/>
              <a:t>Eğer bir çocuğun zarar gördüğünden şüpheleniyorsanız, Sosyal Hizmetler ve Çocuk Esirgeme Kurumu ya da çocuk polisi/karakollar, cumhuriyet savcıları ve çocuk izlem merkezi olan hastane ve kurumlarla iletişime geçerek ihbar edin. </a:t>
            </a:r>
          </a:p>
          <a:p>
            <a:endParaRPr lang="tr-TR" dirty="0"/>
          </a:p>
          <a:p>
            <a:r>
              <a:rPr lang="tr-TR" dirty="0" smtClean="0"/>
              <a:t>BAŞVURU MERKEZLERİ </a:t>
            </a:r>
          </a:p>
          <a:p>
            <a:endParaRPr lang="tr-TR" dirty="0"/>
          </a:p>
          <a:p>
            <a:r>
              <a:rPr lang="tr-TR" dirty="0" smtClean="0"/>
              <a:t>♦ ALO 183 (Sosyal Destek Hattı): 7 gün 24 saat hizmet vermektedir. </a:t>
            </a:r>
          </a:p>
          <a:p>
            <a:endParaRPr lang="tr-TR" dirty="0"/>
          </a:p>
          <a:p>
            <a:r>
              <a:rPr lang="tr-TR" dirty="0" smtClean="0"/>
              <a:t>♦ ALO 155 (Polis) </a:t>
            </a:r>
          </a:p>
          <a:p>
            <a:endParaRPr lang="tr-TR" dirty="0"/>
          </a:p>
          <a:p>
            <a:r>
              <a:rPr lang="tr-TR" dirty="0" smtClean="0"/>
              <a:t>♦ En yakın çocuk polis şubesi </a:t>
            </a:r>
          </a:p>
          <a:p>
            <a:endParaRPr lang="tr-TR" dirty="0"/>
          </a:p>
          <a:p>
            <a:r>
              <a:rPr lang="tr-TR" dirty="0" smtClean="0"/>
              <a:t>♦ Jandarma çocuk ve kadın kısım amirliği 156 </a:t>
            </a:r>
          </a:p>
          <a:p>
            <a:endParaRPr lang="tr-TR" dirty="0"/>
          </a:p>
          <a:p>
            <a:r>
              <a:rPr lang="tr-TR" dirty="0" smtClean="0"/>
              <a:t>♦ Çocuk İzlem Merkezleri (ÇİM)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65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354" y="3216647"/>
            <a:ext cx="50419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AF50"/>
                </a:solidFill>
                <a:latin typeface="Calibri"/>
                <a:cs typeface="Calibri"/>
              </a:rPr>
              <a:t>Dinlediğiniz</a:t>
            </a:r>
            <a:r>
              <a:rPr b="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AF50"/>
                </a:solidFill>
                <a:latin typeface="Calibri"/>
                <a:cs typeface="Calibri"/>
              </a:rPr>
              <a:t>için</a:t>
            </a:r>
            <a:r>
              <a:rPr b="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</a:p>
        </p:txBody>
      </p:sp>
    </p:spTree>
    <p:extLst>
      <p:ext uri="{BB962C8B-B14F-4D97-AF65-F5344CB8AC3E}">
        <p14:creationId xmlns:p14="http://schemas.microsoft.com/office/powerpoint/2010/main" val="338581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30" y="1438085"/>
            <a:ext cx="971296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dirty="0"/>
              <a:t>Akran</a:t>
            </a:r>
            <a:r>
              <a:rPr sz="3300" spc="-65" dirty="0"/>
              <a:t> </a:t>
            </a:r>
            <a:r>
              <a:rPr sz="3300" dirty="0"/>
              <a:t>Zorbalığının</a:t>
            </a:r>
            <a:r>
              <a:rPr sz="3300" spc="-60" dirty="0"/>
              <a:t> </a:t>
            </a:r>
            <a:r>
              <a:rPr sz="3300" spc="-10" dirty="0"/>
              <a:t>Dünya’daki</a:t>
            </a:r>
            <a:r>
              <a:rPr sz="3300" spc="-60" dirty="0"/>
              <a:t> </a:t>
            </a:r>
            <a:r>
              <a:rPr sz="3300" dirty="0"/>
              <a:t>ve</a:t>
            </a:r>
            <a:r>
              <a:rPr sz="3300" spc="-55" dirty="0"/>
              <a:t> </a:t>
            </a:r>
            <a:r>
              <a:rPr sz="3300" spc="-30" dirty="0"/>
              <a:t>Türkiye’deki</a:t>
            </a:r>
            <a:r>
              <a:rPr sz="3300" spc="-90" dirty="0"/>
              <a:t> </a:t>
            </a:r>
            <a:r>
              <a:rPr sz="3300" spc="-10" dirty="0"/>
              <a:t>Yaygınlığı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137979" y="2997251"/>
            <a:ext cx="8349615" cy="26606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12090" marR="5080" indent="-200025">
              <a:lnSpc>
                <a:spcPts val="2650"/>
              </a:lnSpc>
              <a:spcBef>
                <a:spcPts val="440"/>
              </a:spcBef>
              <a:buFont typeface="Arial"/>
              <a:buChar char="•"/>
              <a:tabLst>
                <a:tab pos="213360" algn="l"/>
              </a:tabLst>
            </a:pPr>
            <a:r>
              <a:rPr sz="2450" dirty="0">
                <a:latin typeface="Calibri"/>
                <a:cs typeface="Calibri"/>
              </a:rPr>
              <a:t>Akran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zorbalığı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Dünya’da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35" dirty="0">
                <a:latin typeface="Calibri"/>
                <a:cs typeface="Calibri"/>
              </a:rPr>
              <a:t>Türkiye’deki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okullarda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(özel,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devlet, 	</a:t>
            </a:r>
            <a:r>
              <a:rPr sz="2450" dirty="0">
                <a:latin typeface="Calibri"/>
                <a:cs typeface="Calibri"/>
              </a:rPr>
              <a:t>gündüzlü,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yatılı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fark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etmeksizin)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ve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her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okul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kademesinde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sıklıkla 	</a:t>
            </a:r>
            <a:r>
              <a:rPr sz="2450" dirty="0">
                <a:latin typeface="Calibri"/>
                <a:cs typeface="Calibri"/>
              </a:rPr>
              <a:t>görülen</a:t>
            </a:r>
            <a:r>
              <a:rPr sz="2450" spc="-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bir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problemdir.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2725" algn="l"/>
              </a:tabLst>
            </a:pPr>
            <a:r>
              <a:rPr sz="2450" spc="-10" dirty="0">
                <a:latin typeface="Calibri"/>
                <a:cs typeface="Calibri"/>
              </a:rPr>
              <a:t>Araştırmalara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göre,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akran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zorbalığı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olayları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0000"/>
                </a:solidFill>
                <a:latin typeface="Calibri"/>
                <a:cs typeface="Calibri"/>
              </a:rPr>
              <a:t>lise</a:t>
            </a:r>
            <a:r>
              <a:rPr sz="245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0000"/>
                </a:solidFill>
                <a:latin typeface="Calibri"/>
                <a:cs typeface="Calibri"/>
              </a:rPr>
              <a:t>düzeyinde</a:t>
            </a:r>
            <a:endParaRPr sz="245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14045" algn="l"/>
              </a:tabLst>
            </a:pPr>
            <a:r>
              <a:rPr sz="2100" dirty="0">
                <a:latin typeface="Calibri"/>
                <a:cs typeface="Calibri"/>
              </a:rPr>
              <a:t>Dünyadaki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farklı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ülkelerde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%7</a:t>
            </a:r>
            <a:r>
              <a:rPr sz="21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%40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arasında</a:t>
            </a:r>
            <a:endParaRPr sz="210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045" algn="l"/>
              </a:tabLst>
            </a:pPr>
            <a:r>
              <a:rPr sz="2100" spc="-10" dirty="0">
                <a:latin typeface="Calibri"/>
                <a:cs typeface="Calibri"/>
              </a:rPr>
              <a:t>Ülkemizde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%24</a:t>
            </a:r>
            <a:r>
              <a:rPr sz="21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sz="21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%51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arasında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görülmektedir.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3715" y="6430866"/>
            <a:ext cx="61175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(Hicks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ark.,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2018;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Gültekin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Sayıl,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2005;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Kepenekci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Çınkır,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2006;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Olweus,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1993;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Tural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Hesapçıoğlu</a:t>
            </a:r>
            <a:r>
              <a:rPr sz="950" spc="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ve</a:t>
            </a:r>
            <a:r>
              <a:rPr sz="950" spc="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Yeşilova,</a:t>
            </a:r>
            <a:r>
              <a:rPr sz="950" spc="2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2015)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710" y="1131760"/>
            <a:ext cx="47097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Akran</a:t>
            </a:r>
            <a:r>
              <a:rPr spc="-100" dirty="0"/>
              <a:t> </a:t>
            </a:r>
            <a:r>
              <a:rPr dirty="0"/>
              <a:t>Zorbalığının</a:t>
            </a:r>
            <a:r>
              <a:rPr spc="-95" dirty="0"/>
              <a:t> </a:t>
            </a:r>
            <a:r>
              <a:rPr spc="-10" dirty="0"/>
              <a:t>Türleri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733" y="2016196"/>
            <a:ext cx="4969510" cy="19227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1399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Doğrudan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1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Fiziksel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sözel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zorbalık</a:t>
            </a:r>
            <a:endParaRPr sz="2100">
              <a:latin typeface="Calibri"/>
              <a:cs typeface="Calibri"/>
            </a:endParaRPr>
          </a:p>
          <a:p>
            <a:pPr marL="614045" marR="346075" lvl="1" indent="-20129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614045" algn="l"/>
              </a:tabLst>
            </a:pPr>
            <a:r>
              <a:rPr sz="1750" dirty="0">
                <a:latin typeface="Calibri"/>
                <a:cs typeface="Calibri"/>
              </a:rPr>
              <a:t>Direkt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açık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olarak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karşıdaki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üzerindeki </a:t>
            </a:r>
            <a:r>
              <a:rPr sz="1750" dirty="0">
                <a:latin typeface="Calibri"/>
                <a:cs typeface="Calibri"/>
              </a:rPr>
              <a:t>güç,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statü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hakimiyet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gösterme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isteğidir.</a:t>
            </a:r>
            <a:endParaRPr sz="175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614045" algn="l"/>
              </a:tabLst>
            </a:pPr>
            <a:r>
              <a:rPr sz="1750" dirty="0">
                <a:latin typeface="Calibri"/>
                <a:cs typeface="Calibri"/>
              </a:rPr>
              <a:t>Kişiye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yönelik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açık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saldırı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içerir.</a:t>
            </a:r>
            <a:endParaRPr sz="1750">
              <a:latin typeface="Calibri"/>
              <a:cs typeface="Calibri"/>
            </a:endParaRPr>
          </a:p>
          <a:p>
            <a:pPr marL="614045" marR="808990" lvl="1" indent="-20129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14045" algn="l"/>
              </a:tabLst>
            </a:pPr>
            <a:r>
              <a:rPr sz="1750" spc="-10" dirty="0">
                <a:latin typeface="Calibri"/>
                <a:cs typeface="Calibri"/>
              </a:rPr>
              <a:t>Zorbalığa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maruz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kalan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zorbanın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kim </a:t>
            </a:r>
            <a:r>
              <a:rPr sz="1750" dirty="0">
                <a:latin typeface="Calibri"/>
                <a:cs typeface="Calibri"/>
              </a:rPr>
              <a:t>olduğunu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bilir.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733" y="4218264"/>
            <a:ext cx="4712970" cy="22459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13995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Dolaylı</a:t>
            </a:r>
            <a:r>
              <a:rPr sz="21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İlişkisel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siber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zorbalık</a:t>
            </a:r>
            <a:endParaRPr sz="2100">
              <a:latin typeface="Calibri"/>
              <a:cs typeface="Calibri"/>
            </a:endParaRPr>
          </a:p>
          <a:p>
            <a:pPr marL="614045" marR="5080" lvl="1" indent="-20129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614045" algn="l"/>
              </a:tabLst>
            </a:pPr>
            <a:r>
              <a:rPr sz="1750" dirty="0">
                <a:latin typeface="Calibri"/>
                <a:cs typeface="Calibri"/>
              </a:rPr>
              <a:t>Amaç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kişinin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içinde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bulunduğu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sosyal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ilişkileri etkilemektir.</a:t>
            </a:r>
            <a:endParaRPr sz="175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614045" algn="l"/>
              </a:tabLst>
            </a:pPr>
            <a:r>
              <a:rPr sz="1750" dirty="0">
                <a:latin typeface="Calibri"/>
                <a:cs typeface="Calibri"/>
              </a:rPr>
              <a:t>Kişiye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karşı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dolaylı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olarak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saldırı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içerir.</a:t>
            </a:r>
            <a:endParaRPr sz="1750">
              <a:latin typeface="Calibri"/>
              <a:cs typeface="Calibri"/>
            </a:endParaRPr>
          </a:p>
          <a:p>
            <a:pPr marL="614045" lvl="1" indent="-20066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614045" algn="l"/>
              </a:tabLst>
            </a:pPr>
            <a:r>
              <a:rPr sz="1750" dirty="0">
                <a:latin typeface="Calibri"/>
                <a:cs typeface="Calibri"/>
              </a:rPr>
              <a:t>Üçüncü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kişiler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yoluyla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yapılabilir.</a:t>
            </a:r>
            <a:endParaRPr sz="1750">
              <a:latin typeface="Calibri"/>
              <a:cs typeface="Calibri"/>
            </a:endParaRPr>
          </a:p>
          <a:p>
            <a:pPr marL="614045" marR="552450" lvl="1" indent="-20129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14045" algn="l"/>
              </a:tabLst>
            </a:pPr>
            <a:r>
              <a:rPr sz="1750" spc="-10" dirty="0">
                <a:latin typeface="Calibri"/>
                <a:cs typeface="Calibri"/>
              </a:rPr>
              <a:t>Zorbalığa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maruz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kalan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kişi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zorbanın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kim </a:t>
            </a:r>
            <a:r>
              <a:rPr sz="1750" dirty="0">
                <a:latin typeface="Calibri"/>
                <a:cs typeface="Calibri"/>
              </a:rPr>
              <a:t>olduğunu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bilmeyebilir.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0743" y="2918459"/>
            <a:ext cx="1511935" cy="1472565"/>
          </a:xfrm>
          <a:custGeom>
            <a:avLst/>
            <a:gdLst/>
            <a:ahLst/>
            <a:cxnLst/>
            <a:rect l="l" t="t" r="r" b="b"/>
            <a:pathLst>
              <a:path w="1511934" h="1472564">
                <a:moveTo>
                  <a:pt x="1511820" y="0"/>
                </a:moveTo>
                <a:lnTo>
                  <a:pt x="1462874" y="762"/>
                </a:lnTo>
                <a:lnTo>
                  <a:pt x="1414322" y="3022"/>
                </a:lnTo>
                <a:lnTo>
                  <a:pt x="1366189" y="6756"/>
                </a:lnTo>
                <a:lnTo>
                  <a:pt x="1318488" y="11938"/>
                </a:lnTo>
                <a:lnTo>
                  <a:pt x="1271244" y="18554"/>
                </a:lnTo>
                <a:lnTo>
                  <a:pt x="1224483" y="26581"/>
                </a:lnTo>
                <a:lnTo>
                  <a:pt x="1178229" y="35991"/>
                </a:lnTo>
                <a:lnTo>
                  <a:pt x="1132497" y="46761"/>
                </a:lnTo>
                <a:lnTo>
                  <a:pt x="1087335" y="58864"/>
                </a:lnTo>
                <a:lnTo>
                  <a:pt x="1042733" y="72288"/>
                </a:lnTo>
                <a:lnTo>
                  <a:pt x="998740" y="87007"/>
                </a:lnTo>
                <a:lnTo>
                  <a:pt x="955370" y="102997"/>
                </a:lnTo>
                <a:lnTo>
                  <a:pt x="912647" y="120230"/>
                </a:lnTo>
                <a:lnTo>
                  <a:pt x="870597" y="138684"/>
                </a:lnTo>
                <a:lnTo>
                  <a:pt x="829233" y="158343"/>
                </a:lnTo>
                <a:lnTo>
                  <a:pt x="788593" y="179184"/>
                </a:lnTo>
                <a:lnTo>
                  <a:pt x="748690" y="201168"/>
                </a:lnTo>
                <a:lnTo>
                  <a:pt x="709549" y="224294"/>
                </a:lnTo>
                <a:lnTo>
                  <a:pt x="671195" y="248526"/>
                </a:lnTo>
                <a:lnTo>
                  <a:pt x="633653" y="273850"/>
                </a:lnTo>
                <a:lnTo>
                  <a:pt x="596950" y="300228"/>
                </a:lnTo>
                <a:lnTo>
                  <a:pt x="561098" y="327647"/>
                </a:lnTo>
                <a:lnTo>
                  <a:pt x="526135" y="356095"/>
                </a:lnTo>
                <a:lnTo>
                  <a:pt x="492074" y="385521"/>
                </a:lnTo>
                <a:lnTo>
                  <a:pt x="458939" y="415925"/>
                </a:lnTo>
                <a:lnTo>
                  <a:pt x="426758" y="447281"/>
                </a:lnTo>
                <a:lnTo>
                  <a:pt x="395554" y="479564"/>
                </a:lnTo>
                <a:lnTo>
                  <a:pt x="365340" y="512737"/>
                </a:lnTo>
                <a:lnTo>
                  <a:pt x="336156" y="546798"/>
                </a:lnTo>
                <a:lnTo>
                  <a:pt x="308013" y="581723"/>
                </a:lnTo>
                <a:lnTo>
                  <a:pt x="280936" y="617474"/>
                </a:lnTo>
                <a:lnTo>
                  <a:pt x="254952" y="654037"/>
                </a:lnTo>
                <a:lnTo>
                  <a:pt x="230098" y="691375"/>
                </a:lnTo>
                <a:lnTo>
                  <a:pt x="206362" y="729488"/>
                </a:lnTo>
                <a:lnTo>
                  <a:pt x="183807" y="768350"/>
                </a:lnTo>
                <a:lnTo>
                  <a:pt x="162420" y="807923"/>
                </a:lnTo>
                <a:lnTo>
                  <a:pt x="142252" y="848194"/>
                </a:lnTo>
                <a:lnTo>
                  <a:pt x="123317" y="889139"/>
                </a:lnTo>
                <a:lnTo>
                  <a:pt x="105638" y="930732"/>
                </a:lnTo>
                <a:lnTo>
                  <a:pt x="89242" y="972947"/>
                </a:lnTo>
                <a:lnTo>
                  <a:pt x="74142" y="1015771"/>
                </a:lnTo>
                <a:lnTo>
                  <a:pt x="60375" y="1059180"/>
                </a:lnTo>
                <a:lnTo>
                  <a:pt x="47955" y="1103147"/>
                </a:lnTo>
                <a:lnTo>
                  <a:pt x="36906" y="1147648"/>
                </a:lnTo>
                <a:lnTo>
                  <a:pt x="27254" y="1192657"/>
                </a:lnTo>
                <a:lnTo>
                  <a:pt x="19024" y="1238148"/>
                </a:lnTo>
                <a:lnTo>
                  <a:pt x="12242" y="1284122"/>
                </a:lnTo>
                <a:lnTo>
                  <a:pt x="6921" y="1330528"/>
                </a:lnTo>
                <a:lnTo>
                  <a:pt x="3098" y="1377365"/>
                </a:lnTo>
                <a:lnTo>
                  <a:pt x="787" y="1424584"/>
                </a:lnTo>
                <a:lnTo>
                  <a:pt x="0" y="1472184"/>
                </a:lnTo>
                <a:lnTo>
                  <a:pt x="1511820" y="1472184"/>
                </a:lnTo>
                <a:lnTo>
                  <a:pt x="151182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95473" y="3602264"/>
            <a:ext cx="781685" cy="497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6195">
              <a:lnSpc>
                <a:spcPts val="1720"/>
              </a:lnSpc>
              <a:spcBef>
                <a:spcPts val="390"/>
              </a:spcBef>
            </a:pPr>
            <a:r>
              <a:rPr sz="165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Fiziksel Zorbalık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69795" y="2918459"/>
            <a:ext cx="1473835" cy="1472565"/>
          </a:xfrm>
          <a:custGeom>
            <a:avLst/>
            <a:gdLst/>
            <a:ahLst/>
            <a:cxnLst/>
            <a:rect l="l" t="t" r="r" b="b"/>
            <a:pathLst>
              <a:path w="1473834" h="1472564">
                <a:moveTo>
                  <a:pt x="1473708" y="1472184"/>
                </a:moveTo>
                <a:lnTo>
                  <a:pt x="1472920" y="1423644"/>
                </a:lnTo>
                <a:lnTo>
                  <a:pt x="1470583" y="1375473"/>
                </a:lnTo>
                <a:lnTo>
                  <a:pt x="1466697" y="1327734"/>
                </a:lnTo>
                <a:lnTo>
                  <a:pt x="1461300" y="1280426"/>
                </a:lnTo>
                <a:lnTo>
                  <a:pt x="1454416" y="1233576"/>
                </a:lnTo>
                <a:lnTo>
                  <a:pt x="1446085" y="1187221"/>
                </a:lnTo>
                <a:lnTo>
                  <a:pt x="1436306" y="1141387"/>
                </a:lnTo>
                <a:lnTo>
                  <a:pt x="1425105" y="1096073"/>
                </a:lnTo>
                <a:lnTo>
                  <a:pt x="1412519" y="1051331"/>
                </a:lnTo>
                <a:lnTo>
                  <a:pt x="1398574" y="1007160"/>
                </a:lnTo>
                <a:lnTo>
                  <a:pt x="1383284" y="963612"/>
                </a:lnTo>
                <a:lnTo>
                  <a:pt x="1366685" y="920686"/>
                </a:lnTo>
                <a:lnTo>
                  <a:pt x="1348778" y="878433"/>
                </a:lnTo>
                <a:lnTo>
                  <a:pt x="1329613" y="836853"/>
                </a:lnTo>
                <a:lnTo>
                  <a:pt x="1309204" y="795972"/>
                </a:lnTo>
                <a:lnTo>
                  <a:pt x="1287576" y="755840"/>
                </a:lnTo>
                <a:lnTo>
                  <a:pt x="1264754" y="716445"/>
                </a:lnTo>
                <a:lnTo>
                  <a:pt x="1240751" y="677849"/>
                </a:lnTo>
                <a:lnTo>
                  <a:pt x="1215605" y="640041"/>
                </a:lnTo>
                <a:lnTo>
                  <a:pt x="1189342" y="603072"/>
                </a:lnTo>
                <a:lnTo>
                  <a:pt x="1161986" y="566953"/>
                </a:lnTo>
                <a:lnTo>
                  <a:pt x="1133551" y="531710"/>
                </a:lnTo>
                <a:lnTo>
                  <a:pt x="1104061" y="497370"/>
                </a:lnTo>
                <a:lnTo>
                  <a:pt x="1073556" y="463956"/>
                </a:lnTo>
                <a:lnTo>
                  <a:pt x="1042035" y="431482"/>
                </a:lnTo>
                <a:lnTo>
                  <a:pt x="1009548" y="399999"/>
                </a:lnTo>
                <a:lnTo>
                  <a:pt x="976109" y="369506"/>
                </a:lnTo>
                <a:lnTo>
                  <a:pt x="941743" y="340042"/>
                </a:lnTo>
                <a:lnTo>
                  <a:pt x="906475" y="311619"/>
                </a:lnTo>
                <a:lnTo>
                  <a:pt x="870318" y="284276"/>
                </a:lnTo>
                <a:lnTo>
                  <a:pt x="833310" y="258025"/>
                </a:lnTo>
                <a:lnTo>
                  <a:pt x="795477" y="232892"/>
                </a:lnTo>
                <a:lnTo>
                  <a:pt x="756831" y="208915"/>
                </a:lnTo>
                <a:lnTo>
                  <a:pt x="717410" y="186093"/>
                </a:lnTo>
                <a:lnTo>
                  <a:pt x="677214" y="164477"/>
                </a:lnTo>
                <a:lnTo>
                  <a:pt x="636295" y="144068"/>
                </a:lnTo>
                <a:lnTo>
                  <a:pt x="594677" y="124917"/>
                </a:lnTo>
                <a:lnTo>
                  <a:pt x="552361" y="107022"/>
                </a:lnTo>
                <a:lnTo>
                  <a:pt x="509384" y="90424"/>
                </a:lnTo>
                <a:lnTo>
                  <a:pt x="465772" y="75133"/>
                </a:lnTo>
                <a:lnTo>
                  <a:pt x="421551" y="61188"/>
                </a:lnTo>
                <a:lnTo>
                  <a:pt x="376745" y="48602"/>
                </a:lnTo>
                <a:lnTo>
                  <a:pt x="331368" y="37414"/>
                </a:lnTo>
                <a:lnTo>
                  <a:pt x="285457" y="27635"/>
                </a:lnTo>
                <a:lnTo>
                  <a:pt x="239026" y="19291"/>
                </a:lnTo>
                <a:lnTo>
                  <a:pt x="192112" y="12420"/>
                </a:lnTo>
                <a:lnTo>
                  <a:pt x="144716" y="7023"/>
                </a:lnTo>
                <a:lnTo>
                  <a:pt x="96888" y="3136"/>
                </a:lnTo>
                <a:lnTo>
                  <a:pt x="48641" y="800"/>
                </a:lnTo>
                <a:lnTo>
                  <a:pt x="0" y="0"/>
                </a:lnTo>
                <a:lnTo>
                  <a:pt x="0" y="1472184"/>
                </a:lnTo>
                <a:lnTo>
                  <a:pt x="1473708" y="1472184"/>
                </a:lnTo>
                <a:close/>
              </a:path>
            </a:pathLst>
          </a:custGeom>
          <a:solidFill>
            <a:srgbClr val="91C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00357" y="3602264"/>
            <a:ext cx="781685" cy="497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149225">
              <a:lnSpc>
                <a:spcPts val="1720"/>
              </a:lnSpc>
              <a:spcBef>
                <a:spcPts val="390"/>
              </a:spcBef>
            </a:pPr>
            <a:r>
              <a:rPr sz="165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Sözel Zorbalık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9795" y="4459223"/>
            <a:ext cx="1473835" cy="1472565"/>
          </a:xfrm>
          <a:custGeom>
            <a:avLst/>
            <a:gdLst/>
            <a:ahLst/>
            <a:cxnLst/>
            <a:rect l="l" t="t" r="r" b="b"/>
            <a:pathLst>
              <a:path w="1473834" h="1472564">
                <a:moveTo>
                  <a:pt x="1473708" y="0"/>
                </a:moveTo>
                <a:lnTo>
                  <a:pt x="0" y="0"/>
                </a:lnTo>
                <a:lnTo>
                  <a:pt x="0" y="1472184"/>
                </a:lnTo>
                <a:lnTo>
                  <a:pt x="48641" y="1471409"/>
                </a:lnTo>
                <a:lnTo>
                  <a:pt x="96888" y="1469059"/>
                </a:lnTo>
                <a:lnTo>
                  <a:pt x="144716" y="1465186"/>
                </a:lnTo>
                <a:lnTo>
                  <a:pt x="192112" y="1459801"/>
                </a:lnTo>
                <a:lnTo>
                  <a:pt x="239026" y="1452943"/>
                </a:lnTo>
                <a:lnTo>
                  <a:pt x="285457" y="1444612"/>
                </a:lnTo>
                <a:lnTo>
                  <a:pt x="331368" y="1434858"/>
                </a:lnTo>
                <a:lnTo>
                  <a:pt x="376745" y="1423682"/>
                </a:lnTo>
                <a:lnTo>
                  <a:pt x="421551" y="1411135"/>
                </a:lnTo>
                <a:lnTo>
                  <a:pt x="465772" y="1397203"/>
                </a:lnTo>
                <a:lnTo>
                  <a:pt x="509384" y="1381950"/>
                </a:lnTo>
                <a:lnTo>
                  <a:pt x="552361" y="1365377"/>
                </a:lnTo>
                <a:lnTo>
                  <a:pt x="594677" y="1347508"/>
                </a:lnTo>
                <a:lnTo>
                  <a:pt x="636295" y="1328381"/>
                </a:lnTo>
                <a:lnTo>
                  <a:pt x="677214" y="1308011"/>
                </a:lnTo>
                <a:lnTo>
                  <a:pt x="717410" y="1286421"/>
                </a:lnTo>
                <a:lnTo>
                  <a:pt x="756831" y="1263637"/>
                </a:lnTo>
                <a:lnTo>
                  <a:pt x="795477" y="1239685"/>
                </a:lnTo>
                <a:lnTo>
                  <a:pt x="833310" y="1214577"/>
                </a:lnTo>
                <a:lnTo>
                  <a:pt x="870318" y="1188364"/>
                </a:lnTo>
                <a:lnTo>
                  <a:pt x="906475" y="1161046"/>
                </a:lnTo>
                <a:lnTo>
                  <a:pt x="941743" y="1132649"/>
                </a:lnTo>
                <a:lnTo>
                  <a:pt x="976109" y="1103210"/>
                </a:lnTo>
                <a:lnTo>
                  <a:pt x="1009548" y="1072743"/>
                </a:lnTo>
                <a:lnTo>
                  <a:pt x="1042035" y="1041273"/>
                </a:lnTo>
                <a:lnTo>
                  <a:pt x="1073556" y="1008837"/>
                </a:lnTo>
                <a:lnTo>
                  <a:pt x="1104061" y="975436"/>
                </a:lnTo>
                <a:lnTo>
                  <a:pt x="1133551" y="941120"/>
                </a:lnTo>
                <a:lnTo>
                  <a:pt x="1161986" y="905891"/>
                </a:lnTo>
                <a:lnTo>
                  <a:pt x="1189342" y="869784"/>
                </a:lnTo>
                <a:lnTo>
                  <a:pt x="1215605" y="832815"/>
                </a:lnTo>
                <a:lnTo>
                  <a:pt x="1240751" y="795020"/>
                </a:lnTo>
                <a:lnTo>
                  <a:pt x="1264754" y="756424"/>
                </a:lnTo>
                <a:lnTo>
                  <a:pt x="1287576" y="717042"/>
                </a:lnTo>
                <a:lnTo>
                  <a:pt x="1309204" y="676884"/>
                </a:lnTo>
                <a:lnTo>
                  <a:pt x="1329613" y="636016"/>
                </a:lnTo>
                <a:lnTo>
                  <a:pt x="1348778" y="594423"/>
                </a:lnTo>
                <a:lnTo>
                  <a:pt x="1366685" y="552145"/>
                </a:lnTo>
                <a:lnTo>
                  <a:pt x="1383284" y="509193"/>
                </a:lnTo>
                <a:lnTo>
                  <a:pt x="1398574" y="465620"/>
                </a:lnTo>
                <a:lnTo>
                  <a:pt x="1412519" y="421424"/>
                </a:lnTo>
                <a:lnTo>
                  <a:pt x="1425105" y="376643"/>
                </a:lnTo>
                <a:lnTo>
                  <a:pt x="1436306" y="331292"/>
                </a:lnTo>
                <a:lnTo>
                  <a:pt x="1446085" y="285394"/>
                </a:lnTo>
                <a:lnTo>
                  <a:pt x="1454416" y="238988"/>
                </a:lnTo>
                <a:lnTo>
                  <a:pt x="1461300" y="192074"/>
                </a:lnTo>
                <a:lnTo>
                  <a:pt x="1466697" y="144703"/>
                </a:lnTo>
                <a:lnTo>
                  <a:pt x="1470583" y="96888"/>
                </a:lnTo>
                <a:lnTo>
                  <a:pt x="1472920" y="48641"/>
                </a:lnTo>
                <a:lnTo>
                  <a:pt x="1473708" y="0"/>
                </a:lnTo>
                <a:close/>
              </a:path>
            </a:pathLst>
          </a:custGeom>
          <a:solidFill>
            <a:srgbClr val="C459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00357" y="4710160"/>
            <a:ext cx="781685" cy="497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6195">
              <a:lnSpc>
                <a:spcPts val="1720"/>
              </a:lnSpc>
              <a:spcBef>
                <a:spcPts val="390"/>
              </a:spcBef>
            </a:pPr>
            <a:r>
              <a:rPr sz="165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İlişkisel Zorbalık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29044" y="4459223"/>
            <a:ext cx="1473835" cy="1472565"/>
          </a:xfrm>
          <a:custGeom>
            <a:avLst/>
            <a:gdLst/>
            <a:ahLst/>
            <a:cxnLst/>
            <a:rect l="l" t="t" r="r" b="b"/>
            <a:pathLst>
              <a:path w="1473834" h="1472564">
                <a:moveTo>
                  <a:pt x="1473695" y="0"/>
                </a:moveTo>
                <a:lnTo>
                  <a:pt x="0" y="0"/>
                </a:lnTo>
                <a:lnTo>
                  <a:pt x="787" y="48641"/>
                </a:lnTo>
                <a:lnTo>
                  <a:pt x="3124" y="96888"/>
                </a:lnTo>
                <a:lnTo>
                  <a:pt x="7010" y="144703"/>
                </a:lnTo>
                <a:lnTo>
                  <a:pt x="12407" y="192074"/>
                </a:lnTo>
                <a:lnTo>
                  <a:pt x="19278" y="238988"/>
                </a:lnTo>
                <a:lnTo>
                  <a:pt x="27622" y="285394"/>
                </a:lnTo>
                <a:lnTo>
                  <a:pt x="37401" y="331292"/>
                </a:lnTo>
                <a:lnTo>
                  <a:pt x="48602" y="376643"/>
                </a:lnTo>
                <a:lnTo>
                  <a:pt x="61188" y="421424"/>
                </a:lnTo>
                <a:lnTo>
                  <a:pt x="75133" y="465620"/>
                </a:lnTo>
                <a:lnTo>
                  <a:pt x="90424" y="509193"/>
                </a:lnTo>
                <a:lnTo>
                  <a:pt x="107022" y="552145"/>
                </a:lnTo>
                <a:lnTo>
                  <a:pt x="124929" y="594423"/>
                </a:lnTo>
                <a:lnTo>
                  <a:pt x="144094" y="636016"/>
                </a:lnTo>
                <a:lnTo>
                  <a:pt x="164503" y="676884"/>
                </a:lnTo>
                <a:lnTo>
                  <a:pt x="186131" y="717042"/>
                </a:lnTo>
                <a:lnTo>
                  <a:pt x="208953" y="756424"/>
                </a:lnTo>
                <a:lnTo>
                  <a:pt x="232956" y="795020"/>
                </a:lnTo>
                <a:lnTo>
                  <a:pt x="258089" y="832815"/>
                </a:lnTo>
                <a:lnTo>
                  <a:pt x="284365" y="869784"/>
                </a:lnTo>
                <a:lnTo>
                  <a:pt x="311721" y="905891"/>
                </a:lnTo>
                <a:lnTo>
                  <a:pt x="340156" y="941120"/>
                </a:lnTo>
                <a:lnTo>
                  <a:pt x="369646" y="975436"/>
                </a:lnTo>
                <a:lnTo>
                  <a:pt x="400151" y="1008837"/>
                </a:lnTo>
                <a:lnTo>
                  <a:pt x="431673" y="1041273"/>
                </a:lnTo>
                <a:lnTo>
                  <a:pt x="464159" y="1072743"/>
                </a:lnTo>
                <a:lnTo>
                  <a:pt x="497598" y="1103210"/>
                </a:lnTo>
                <a:lnTo>
                  <a:pt x="531964" y="1132649"/>
                </a:lnTo>
                <a:lnTo>
                  <a:pt x="567232" y="1161046"/>
                </a:lnTo>
                <a:lnTo>
                  <a:pt x="603389" y="1188364"/>
                </a:lnTo>
                <a:lnTo>
                  <a:pt x="640397" y="1214577"/>
                </a:lnTo>
                <a:lnTo>
                  <a:pt x="678230" y="1239685"/>
                </a:lnTo>
                <a:lnTo>
                  <a:pt x="716876" y="1263637"/>
                </a:lnTo>
                <a:lnTo>
                  <a:pt x="756297" y="1286421"/>
                </a:lnTo>
                <a:lnTo>
                  <a:pt x="796493" y="1308011"/>
                </a:lnTo>
                <a:lnTo>
                  <a:pt x="837399" y="1328381"/>
                </a:lnTo>
                <a:lnTo>
                  <a:pt x="879030" y="1347508"/>
                </a:lnTo>
                <a:lnTo>
                  <a:pt x="921346" y="1365377"/>
                </a:lnTo>
                <a:lnTo>
                  <a:pt x="964323" y="1381950"/>
                </a:lnTo>
                <a:lnTo>
                  <a:pt x="1007935" y="1397203"/>
                </a:lnTo>
                <a:lnTo>
                  <a:pt x="1052156" y="1411135"/>
                </a:lnTo>
                <a:lnTo>
                  <a:pt x="1096962" y="1423682"/>
                </a:lnTo>
                <a:lnTo>
                  <a:pt x="1142339" y="1434858"/>
                </a:lnTo>
                <a:lnTo>
                  <a:pt x="1188250" y="1444612"/>
                </a:lnTo>
                <a:lnTo>
                  <a:pt x="1234681" y="1452943"/>
                </a:lnTo>
                <a:lnTo>
                  <a:pt x="1281595" y="1459801"/>
                </a:lnTo>
                <a:lnTo>
                  <a:pt x="1328991" y="1465186"/>
                </a:lnTo>
                <a:lnTo>
                  <a:pt x="1376819" y="1469059"/>
                </a:lnTo>
                <a:lnTo>
                  <a:pt x="1425067" y="1471409"/>
                </a:lnTo>
                <a:lnTo>
                  <a:pt x="1473695" y="1472184"/>
                </a:lnTo>
                <a:lnTo>
                  <a:pt x="14736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90882" y="4618475"/>
            <a:ext cx="781685" cy="63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20600"/>
              </a:lnSpc>
              <a:spcBef>
                <a:spcPts val="95"/>
              </a:spcBef>
            </a:pPr>
            <a:r>
              <a:rPr sz="165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Siber Zorbalık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728" y="4148327"/>
            <a:ext cx="464819" cy="1920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9871" y="4530852"/>
            <a:ext cx="464820" cy="19354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503469" y="6532877"/>
            <a:ext cx="19570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(</a:t>
            </a:r>
            <a:r>
              <a:rPr sz="850" dirty="0">
                <a:latin typeface="Calibri"/>
                <a:cs typeface="Calibri"/>
              </a:rPr>
              <a:t>Juvonen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Graham,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2014;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Olweus,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1993</a:t>
            </a:r>
            <a:r>
              <a:rPr sz="1050" spc="-20" dirty="0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171825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Fiziksel</a:t>
            </a:r>
            <a:r>
              <a:rPr sz="3850" spc="-95" dirty="0"/>
              <a:t> </a:t>
            </a:r>
            <a:r>
              <a:rPr sz="3850" spc="-10" dirty="0"/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76871" y="1720057"/>
            <a:ext cx="847153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12420" algn="l"/>
              </a:tabLst>
            </a:pP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sz="19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19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Öğrenciye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yönelik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olarak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yapılan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fiziksel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güç içeren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davranışlardır.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702" y="2368090"/>
            <a:ext cx="2387600" cy="22840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25" dirty="0">
                <a:latin typeface="Calibri"/>
                <a:cs typeface="Calibri"/>
              </a:rPr>
              <a:t>Tekme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atmak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35" dirty="0">
                <a:latin typeface="Calibri"/>
                <a:cs typeface="Calibri"/>
              </a:rPr>
              <a:t>Tokat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atmak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Çelme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takmak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Vurmak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İtmek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Tükürmek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Saçını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çekmek,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kesmek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829" y="5323794"/>
            <a:ext cx="8639175" cy="10344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12420" algn="l"/>
              </a:tabLst>
            </a:pPr>
            <a:r>
              <a:rPr sz="1800" dirty="0">
                <a:latin typeface="Calibri"/>
                <a:cs typeface="Calibri"/>
              </a:rPr>
              <a:t>Fiziksel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zorbalık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okullarda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8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sık</a:t>
            </a:r>
            <a:r>
              <a:rPr sz="18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görülen</a:t>
            </a:r>
            <a:r>
              <a:rPr sz="18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zorbalık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türüdür.</a:t>
            </a:r>
            <a:endParaRPr sz="180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12420" algn="l"/>
              </a:tabLst>
            </a:pPr>
            <a:r>
              <a:rPr sz="1800" dirty="0">
                <a:latin typeface="Calibri"/>
                <a:cs typeface="Calibri"/>
              </a:rPr>
              <a:t>Diğer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zorbalık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türlerine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kıyasla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öğretmenler/öğrenciler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tarafından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kolaylıkla</a:t>
            </a:r>
            <a:r>
              <a:rPr sz="1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tespit</a:t>
            </a:r>
            <a:r>
              <a:rPr sz="18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edilir.</a:t>
            </a:r>
            <a:endParaRPr sz="180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12420" algn="l"/>
              </a:tabLst>
            </a:pPr>
            <a:r>
              <a:rPr sz="1800" dirty="0">
                <a:latin typeface="Calibri"/>
                <a:cs typeface="Calibri"/>
              </a:rPr>
              <a:t>Araştırmalar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öğretmenlerin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fiziksel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zorbalığı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diğer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zorbalık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türlerine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kıyasla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daha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çok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060" y="6334744"/>
            <a:ext cx="464312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önemsediğini</a:t>
            </a:r>
            <a:r>
              <a:rPr sz="1800" b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18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ciddiye</a:t>
            </a:r>
            <a:r>
              <a:rPr sz="18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aldığını</a:t>
            </a:r>
            <a:r>
              <a:rPr sz="18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göstermektedir.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2289" y="6456800"/>
            <a:ext cx="288290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(Beale,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2001;</a:t>
            </a:r>
            <a:r>
              <a:rPr sz="850" spc="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Dinner,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2015;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Smith,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2016;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Vlachou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2011)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9344" y="2262923"/>
            <a:ext cx="4111625" cy="25527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Eşyalarına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zarar</a:t>
            </a:r>
            <a:r>
              <a:rPr sz="1750" spc="-8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vermek,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eşyalarını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çalmak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Haraç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almak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Sınıfa/tuvalete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kilitlemek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Tuvaletin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kapısını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izinsiz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açmak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Uygunsuz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el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hareketleri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yapmak</a:t>
            </a:r>
            <a:endParaRPr sz="1750">
              <a:latin typeface="Calibri"/>
              <a:cs typeface="Calibri"/>
            </a:endParaRPr>
          </a:p>
          <a:p>
            <a:pPr marL="312420" marR="581025" indent="-30035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Kızların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eteklerini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açmak,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erkeklerin </a:t>
            </a:r>
            <a:r>
              <a:rPr sz="1750" dirty="0">
                <a:latin typeface="Calibri"/>
                <a:cs typeface="Calibri"/>
              </a:rPr>
              <a:t>pantolonlarını</a:t>
            </a:r>
            <a:r>
              <a:rPr sz="1750" spc="-10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indirmek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Okul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çıkışında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darp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2216" y="2731008"/>
            <a:ext cx="3322319" cy="20269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377565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Sözel</a:t>
            </a:r>
            <a:r>
              <a:rPr sz="3850" spc="-145" dirty="0"/>
              <a:t> </a:t>
            </a:r>
            <a:r>
              <a:rPr sz="3850" spc="-10" dirty="0"/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319534" y="2012649"/>
            <a:ext cx="8816975" cy="5334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13360" marR="5080" indent="-201295">
              <a:lnSpc>
                <a:spcPts val="1900"/>
              </a:lnSpc>
              <a:spcBef>
                <a:spcPts val="330"/>
              </a:spcBef>
              <a:buFont typeface="Arial"/>
              <a:buChar char="•"/>
              <a:tabLst>
                <a:tab pos="213360" algn="l"/>
              </a:tabLst>
            </a:pP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sz="175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175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Öğrenciye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ailesine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yönelik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olarak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yapılan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olumsuz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yargılar,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atıflar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sözel davranışlardır.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850" y="2870896"/>
            <a:ext cx="4189729" cy="1529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İsim/lakap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takmak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(dombili,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ezik,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mankafa)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Hakaret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Küfürlü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konuşmak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Alay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etmek,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dalga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geçmek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312420" algn="l"/>
              </a:tabLst>
            </a:pPr>
            <a:r>
              <a:rPr sz="1900" dirty="0">
                <a:latin typeface="Calibri"/>
                <a:cs typeface="Calibri"/>
              </a:rPr>
              <a:t>Küçük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düşürücü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sözler </a:t>
            </a:r>
            <a:r>
              <a:rPr sz="1900" spc="-10" dirty="0">
                <a:latin typeface="Calibri"/>
                <a:cs typeface="Calibri"/>
              </a:rPr>
              <a:t>söylemek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534" y="5024446"/>
            <a:ext cx="9702165" cy="1541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Okullarda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sıklıkla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görülmektedir.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13360" algn="l"/>
              </a:tabLst>
            </a:pPr>
            <a:r>
              <a:rPr sz="1750" dirty="0">
                <a:latin typeface="Calibri"/>
                <a:cs typeface="Calibri"/>
              </a:rPr>
              <a:t>Sözel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zorbalığın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öğretmenler/öğrenciler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tarafından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sz="1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sz="17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sz="1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FF0000"/>
                </a:solidFill>
                <a:latin typeface="Calibri"/>
                <a:cs typeface="Calibri"/>
              </a:rPr>
              <a:t>zordur</a:t>
            </a:r>
            <a:r>
              <a:rPr sz="1750" spc="-10" dirty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213360" indent="-200660">
              <a:lnSpc>
                <a:spcPts val="2000"/>
              </a:lnSpc>
              <a:spcBef>
                <a:spcPts val="675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20" dirty="0">
                <a:latin typeface="Calibri"/>
                <a:cs typeface="Calibri"/>
              </a:rPr>
              <a:t>İngiltere’de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ergenlerle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yapılan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bir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araştırmaya </a:t>
            </a:r>
            <a:r>
              <a:rPr sz="1750" dirty="0">
                <a:latin typeface="Calibri"/>
                <a:cs typeface="Calibri"/>
              </a:rPr>
              <a:t>göre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en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sık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görülen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sözel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zorbalık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davranışının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lakap</a:t>
            </a:r>
            <a:r>
              <a:rPr sz="17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FF0000"/>
                </a:solidFill>
                <a:latin typeface="Calibri"/>
                <a:cs typeface="Calibri"/>
              </a:rPr>
              <a:t>takma</a:t>
            </a:r>
            <a:endParaRPr sz="1750">
              <a:latin typeface="Calibri"/>
              <a:cs typeface="Calibri"/>
            </a:endParaRPr>
          </a:p>
          <a:p>
            <a:pPr marL="213360">
              <a:lnSpc>
                <a:spcPts val="2000"/>
              </a:lnSpc>
            </a:pPr>
            <a:r>
              <a:rPr sz="1750" dirty="0">
                <a:latin typeface="Calibri"/>
                <a:cs typeface="Calibri"/>
              </a:rPr>
              <a:t>olduğu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bulunmuştur.</a:t>
            </a:r>
            <a:endParaRPr sz="1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850" dirty="0">
                <a:latin typeface="Calibri"/>
                <a:cs typeface="Calibri"/>
              </a:rPr>
              <a:t>(Pişkin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2010;</a:t>
            </a:r>
            <a:r>
              <a:rPr sz="850" spc="6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Atik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Güneri,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2013;</a:t>
            </a:r>
            <a:r>
              <a:rPr sz="850" spc="6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Wang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2009)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492" y="2841997"/>
            <a:ext cx="2752090" cy="21748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Bağırmak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Azarlamak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Laf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ile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sataşmak</a:t>
            </a:r>
            <a:endParaRPr sz="1750">
              <a:latin typeface="Calibri"/>
              <a:cs typeface="Calibri"/>
            </a:endParaRPr>
          </a:p>
          <a:p>
            <a:pPr marL="312420" marR="483234" indent="-300355">
              <a:lnSpc>
                <a:spcPct val="100600"/>
              </a:lnSpc>
              <a:spcBef>
                <a:spcPts val="43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Müstehcen/uygunsuz </a:t>
            </a:r>
            <a:r>
              <a:rPr sz="1750" dirty="0">
                <a:latin typeface="Calibri"/>
                <a:cs typeface="Calibri"/>
              </a:rPr>
              <a:t>fıkralar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anlatmak</a:t>
            </a:r>
            <a:endParaRPr sz="1750">
              <a:latin typeface="Calibri"/>
              <a:cs typeface="Calibri"/>
            </a:endParaRPr>
          </a:p>
          <a:p>
            <a:pPr marL="312420" marR="5080" indent="-30035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Cinsel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içerikli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lakap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takmak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sözler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söylemek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0207" y="2564892"/>
            <a:ext cx="2613659" cy="1850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157855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İlişkisel</a:t>
            </a:r>
            <a:r>
              <a:rPr sz="3850" spc="-85" dirty="0"/>
              <a:t> </a:t>
            </a:r>
            <a:r>
              <a:rPr sz="3850" spc="-10" dirty="0"/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11324" y="1904439"/>
            <a:ext cx="799782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</a:tabLst>
            </a:pP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İlişkisel</a:t>
            </a:r>
            <a:r>
              <a:rPr sz="17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17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Öğrencinin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sosyal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ilişkilerine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zarar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vermeyi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hedefleyen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davranışlardır.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685" y="2549418"/>
            <a:ext cx="4685665" cy="22860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Hakkında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dedikodu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yapmak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yaymak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Asılsız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söylentiler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yaymak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Sırlarını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ortaya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çıkarmak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Arkadaş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grubundan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dışlamak,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soyutlamak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Yanına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oturmasını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istememek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25" dirty="0">
                <a:latin typeface="Calibri"/>
                <a:cs typeface="Calibri"/>
              </a:rPr>
              <a:t>Toplum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içinde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utandırmak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veya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küçük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düşürmek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Jest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ve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mimikler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istenmediğini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hissettirmek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324" y="5946121"/>
            <a:ext cx="9876790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474345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</a:tabLst>
            </a:pPr>
            <a:r>
              <a:rPr sz="1750" spc="-10" dirty="0">
                <a:latin typeface="Calibri"/>
                <a:cs typeface="Calibri"/>
              </a:rPr>
              <a:t>Öğretmenler/öğrenciler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tarafından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sz="1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sz="175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75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FF0000"/>
                </a:solidFill>
                <a:latin typeface="Calibri"/>
                <a:cs typeface="Calibri"/>
              </a:rPr>
              <a:t>zor</a:t>
            </a:r>
            <a:r>
              <a:rPr sz="17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olan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türdür.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Bu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nedenle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diğer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türlerine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kıyasla </a:t>
            </a:r>
            <a:r>
              <a:rPr sz="1750" dirty="0">
                <a:latin typeface="Calibri"/>
                <a:cs typeface="Calibri"/>
              </a:rPr>
              <a:t>etkilerinin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daha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yaralayıcı/ciddi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olduğu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düşünülmektedir.</a:t>
            </a:r>
            <a:endParaRPr sz="1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60"/>
              </a:spcBef>
            </a:pPr>
            <a:r>
              <a:rPr sz="800" spc="-10" dirty="0">
                <a:latin typeface="Calibri"/>
                <a:cs typeface="Calibri"/>
              </a:rPr>
              <a:t>(Ayas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</a:t>
            </a:r>
            <a:r>
              <a:rPr sz="800" spc="-10" dirty="0">
                <a:latin typeface="Calibri"/>
                <a:cs typeface="Calibri"/>
              </a:rPr>
              <a:t> Pişkin,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2011;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Crick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&amp; </a:t>
            </a:r>
            <a:r>
              <a:rPr sz="800" spc="-10" dirty="0">
                <a:latin typeface="Calibri"/>
                <a:cs typeface="Calibri"/>
              </a:rPr>
              <a:t>Grotpeter,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1995)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214" y="2410788"/>
            <a:ext cx="2165350" cy="27660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Görmezden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gelmek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Küsmek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Kıskandırmak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10" dirty="0">
                <a:latin typeface="Calibri"/>
                <a:cs typeface="Calibri"/>
              </a:rPr>
              <a:t>Taklit</a:t>
            </a:r>
            <a:r>
              <a:rPr sz="1750" spc="-7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Kıs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kıs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gülmek</a:t>
            </a:r>
            <a:endParaRPr sz="1750">
              <a:latin typeface="Calibri"/>
              <a:cs typeface="Calibri"/>
            </a:endParaRPr>
          </a:p>
          <a:p>
            <a:pPr marL="312420" indent="-2997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12420" algn="l"/>
              </a:tabLst>
            </a:pPr>
            <a:r>
              <a:rPr sz="1750" spc="-20" dirty="0">
                <a:latin typeface="Calibri"/>
                <a:cs typeface="Calibri"/>
              </a:rPr>
              <a:t>Tehdit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  <a:p>
            <a:pPr marL="312420" marR="5080" indent="-300355">
              <a:lnSpc>
                <a:spcPct val="110300"/>
              </a:lnSpc>
              <a:spcBef>
                <a:spcPts val="430"/>
              </a:spcBef>
              <a:buFont typeface="Arial"/>
              <a:buChar char="•"/>
              <a:tabLst>
                <a:tab pos="312420" algn="l"/>
              </a:tabLst>
            </a:pPr>
            <a:r>
              <a:rPr sz="1750" dirty="0">
                <a:latin typeface="Calibri"/>
                <a:cs typeface="Calibri"/>
              </a:rPr>
              <a:t>Okul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dışı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aktivitelere </a:t>
            </a:r>
            <a:r>
              <a:rPr sz="1750" dirty="0">
                <a:latin typeface="Calibri"/>
                <a:cs typeface="Calibri"/>
              </a:rPr>
              <a:t>dahil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etmemek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0247" y="4098036"/>
            <a:ext cx="2388108" cy="16885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0855" y="2212848"/>
            <a:ext cx="2944367" cy="1679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380104">
              <a:lnSpc>
                <a:spcPct val="100000"/>
              </a:lnSpc>
              <a:spcBef>
                <a:spcPts val="115"/>
              </a:spcBef>
            </a:pPr>
            <a:r>
              <a:rPr sz="3850" dirty="0"/>
              <a:t>Siber</a:t>
            </a:r>
            <a:r>
              <a:rPr sz="3850" spc="-20" dirty="0"/>
              <a:t> </a:t>
            </a:r>
            <a:r>
              <a:rPr sz="3850" spc="-10" dirty="0"/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17369" y="1828360"/>
            <a:ext cx="9083675" cy="481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649605" indent="-201295">
              <a:lnSpc>
                <a:spcPct val="100699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</a:tabLst>
            </a:pP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sz="27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7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Teknolojinin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gelişmesi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birlikte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hayatımıza </a:t>
            </a:r>
            <a:r>
              <a:rPr sz="2700" dirty="0">
                <a:latin typeface="Calibri"/>
                <a:cs typeface="Calibri"/>
              </a:rPr>
              <a:t>giren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bilgisayar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cep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telefonlarını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kullanarak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yapılan davranışlardır.</a:t>
            </a:r>
            <a:endParaRPr sz="27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Kişiden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habersiz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onun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bilgilerini kullanarak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hesap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açmak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Sosyal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medya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aracılığıyla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uygunsuz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içerik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paylaşmak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Sosyal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medyada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kötü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yorumlar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yazmak ve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hakaret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etmek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Sosyal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medya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hesaplarından </a:t>
            </a:r>
            <a:r>
              <a:rPr sz="1900" spc="-10" dirty="0">
                <a:latin typeface="Calibri"/>
                <a:cs typeface="Calibri"/>
              </a:rPr>
              <a:t>dışlamak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İzinsiz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olarak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fotoğrafını/videosunu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paylaşmak</a:t>
            </a:r>
            <a:endParaRPr sz="1900">
              <a:latin typeface="Calibri"/>
              <a:cs typeface="Calibri"/>
            </a:endParaRPr>
          </a:p>
          <a:p>
            <a:pPr marL="613410" lvl="1" indent="-20002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613410" algn="l"/>
              </a:tabLst>
            </a:pPr>
            <a:r>
              <a:rPr sz="1900" dirty="0">
                <a:latin typeface="Calibri"/>
                <a:cs typeface="Calibri"/>
              </a:rPr>
              <a:t>Özel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fotoğraflarını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görüşmelerini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başkaları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ile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paylaşmak</a:t>
            </a:r>
            <a:endParaRPr sz="1900">
              <a:latin typeface="Calibri"/>
              <a:cs typeface="Calibri"/>
            </a:endParaRPr>
          </a:p>
          <a:p>
            <a:pPr marL="213995" indent="-20129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latin typeface="Calibri"/>
                <a:cs typeface="Calibri"/>
              </a:rPr>
              <a:t>Siber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olaylarında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yapanlar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anonimdir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kimliklerini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gizleyebilir.</a:t>
            </a:r>
            <a:endParaRPr sz="2100">
              <a:latin typeface="Calibri"/>
              <a:cs typeface="Calibri"/>
            </a:endParaRPr>
          </a:p>
          <a:p>
            <a:pPr marL="213360" marR="473075" indent="-201295">
              <a:lnSpc>
                <a:spcPct val="100499"/>
              </a:lnSpc>
              <a:spcBef>
                <a:spcPts val="865"/>
              </a:spcBef>
              <a:buFont typeface="Arial"/>
              <a:buChar char="•"/>
              <a:tabLst>
                <a:tab pos="213360" algn="l"/>
              </a:tabLst>
            </a:pP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yapanlar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hızlı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bir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şekilde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geniş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kitlelere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ulaşabilir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haftada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gün/24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saat</a:t>
            </a:r>
            <a:r>
              <a:rPr sz="21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zorbalık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yapabilir.</a:t>
            </a:r>
            <a:endParaRPr sz="2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75"/>
              </a:spcBef>
            </a:pPr>
            <a:r>
              <a:rPr sz="850" dirty="0">
                <a:latin typeface="Calibri"/>
                <a:cs typeface="Calibri"/>
              </a:rPr>
              <a:t>(Hinduja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Patchin,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2014;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Zych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ark.,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2015)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2967" y="2919984"/>
            <a:ext cx="3212591" cy="2011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2321</Words>
  <Application>Microsoft Office PowerPoint</Application>
  <PresentationFormat>Özel</PresentationFormat>
  <Paragraphs>341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Candara</vt:lpstr>
      <vt:lpstr>Times New Roman</vt:lpstr>
      <vt:lpstr>Wingdings</vt:lpstr>
      <vt:lpstr>Office Theme</vt:lpstr>
      <vt:lpstr>AKRAN ZORBALIĞI (Lise)</vt:lpstr>
      <vt:lpstr>Tanım</vt:lpstr>
      <vt:lpstr>PowerPoint Sunusu</vt:lpstr>
      <vt:lpstr>Akran Zorbalığının Dünya’daki ve Türkiye’deki Yaygınlığı</vt:lpstr>
      <vt:lpstr>Akran Zorbalığının Türleri</vt:lpstr>
      <vt:lpstr>Fiziksel Zorbalık</vt:lpstr>
      <vt:lpstr>Sözel Zorbalık</vt:lpstr>
      <vt:lpstr>İlişkisel Zorbalık</vt:lpstr>
      <vt:lpstr>Siber Zorbalık</vt:lpstr>
      <vt:lpstr>Cinsiyet Farklılıkları</vt:lpstr>
      <vt:lpstr>Görüldüğü Yerler</vt:lpstr>
      <vt:lpstr>Akran Zorbalığında Farklı Öğrenci Rolleri</vt:lpstr>
      <vt:lpstr>Roller – Zorbalık Yapanlar</vt:lpstr>
      <vt:lpstr>Roller – Zorbalığa Maruz Kalanlar</vt:lpstr>
      <vt:lpstr>Roller – Zorbalık Yapan ve Zorbalığa Maruz Kalan</vt:lpstr>
      <vt:lpstr>Roller - İzleyiciler</vt:lpstr>
      <vt:lpstr>Akran Zorbalığı ile İlişkili Faktörler</vt:lpstr>
      <vt:lpstr>PowerPoint Sunusu</vt:lpstr>
      <vt:lpstr>Aileye İlişkin Özellikler</vt:lpstr>
      <vt:lpstr>Aileye İlişkin Özellikler</vt:lpstr>
      <vt:lpstr>Çevresel Faktörler</vt:lpstr>
      <vt:lpstr>Akran Zorbalığını Önleyici Okul Yaklaşımı</vt:lpstr>
      <vt:lpstr>Akran Zorbalığını Önleyici Okul Yaklaşımı</vt:lpstr>
      <vt:lpstr>ÖĞRETMENLER NELER YAPABİLİR? (UZUN VADELİ)</vt:lpstr>
      <vt:lpstr>4. Olumlu bir sınıf ortamı yaratın.</vt:lpstr>
      <vt:lpstr>PowerPoint Sunusu</vt:lpstr>
      <vt:lpstr>1.</vt:lpstr>
      <vt:lpstr>2.</vt:lpstr>
      <vt:lpstr>3.</vt:lpstr>
      <vt:lpstr>İHMAL VE İSTİSMAR</vt:lpstr>
      <vt:lpstr>Dinlediğiniz için teşekkürler.</vt:lpstr>
      <vt:lpstr>BİR ÇOCUK İSTİSMAR EDİLDİĞİNİ AÇIKLARSA ÇOCUKLA NASIL İLETİŞİM KURULMALIDIR?</vt:lpstr>
      <vt:lpstr>BİR ÇOCUK İSTİSMAR EDİLDİĞİNİ AÇIKLARSA ÇOCUKLA NASIL İLETİŞİM KURULMALIDIR?</vt:lpstr>
      <vt:lpstr>ÇOCUK İSTİSMARI VEYA İHMALİNİ NASIL İHBAR EDEBİLİRSİNİZ?</vt:lpstr>
      <vt:lpstr>Dinlediğiniz için teşekkürler.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Akran ZorbalÄ±ÄŸÄ±- Lise ÃŒÄŸretmen Sunumu</dc:title>
  <dc:creator>Yalcin CINAR</dc:creator>
  <cp:lastModifiedBy>Okul</cp:lastModifiedBy>
  <cp:revision>6</cp:revision>
  <cp:lastPrinted>2024-01-15T09:22:58Z</cp:lastPrinted>
  <dcterms:created xsi:type="dcterms:W3CDTF">2024-01-07T08:15:40Z</dcterms:created>
  <dcterms:modified xsi:type="dcterms:W3CDTF">2024-01-15T09:40:19Z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LastSaved">
    <vt:filetime>2024-01-07T00:00:00Z</vt:filetime>
  </property>
  <property fmtid="{D5CDD505-2E9C-101B-9397-08002B2CF9AE}" pid="4" name="Producer">
    <vt:lpwstr>Microsoft: Print To PDF</vt:lpwstr>
  </property>
</Properties>
</file>